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257" r:id="rId3"/>
    <p:sldId id="261" r:id="rId4"/>
    <p:sldId id="292" r:id="rId5"/>
    <p:sldId id="280" r:id="rId6"/>
    <p:sldId id="279" r:id="rId7"/>
    <p:sldId id="282" r:id="rId8"/>
    <p:sldId id="284" r:id="rId9"/>
    <p:sldId id="283" r:id="rId10"/>
    <p:sldId id="274" r:id="rId11"/>
    <p:sldId id="275" r:id="rId12"/>
    <p:sldId id="293" r:id="rId13"/>
    <p:sldId id="278" r:id="rId14"/>
    <p:sldId id="287" r:id="rId15"/>
    <p:sldId id="288" r:id="rId16"/>
    <p:sldId id="289" r:id="rId17"/>
    <p:sldId id="290" r:id="rId18"/>
    <p:sldId id="285" r:id="rId19"/>
    <p:sldId id="286" r:id="rId20"/>
    <p:sldId id="276" r:id="rId21"/>
    <p:sldId id="26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3639B-4C2A-4464-82C2-5B825FF2D275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ACCC-ACA1-4432-ABFA-916F9D811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1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8ACCC-ACA1-4432-ABFA-916F9D811CA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1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78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48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18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55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10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69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95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972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29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8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38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0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59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2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44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58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09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8CAC-71FC-4046-9980-F62A4A890B8D}" type="datetimeFigureOut">
              <a:rPr lang="pl-PL" smtClean="0"/>
              <a:t>18.01.2024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508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reflectionsofthevoid.com/2018/11/links-of-day-08112018-large-scale-study.html" TargetMode="Externa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a%C5%84ka_filtruj%C4%85ca" TargetMode="External"/><Relationship Id="rId2" Type="http://schemas.openxmlformats.org/officeDocument/2006/relationships/hyperlink" Target="https://wearesocial.com/us/blog/2023/01/digital-202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formatique-mania.com/en/linformatique/bulle-de-filtration/" TargetMode="External"/><Relationship Id="rId4" Type="http://schemas.openxmlformats.org/officeDocument/2006/relationships/hyperlink" Target="https://sociable.co/technology/know-yourself-big-tech-owns-beliefs-decision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view-image.php?image=38181&amp;picture=the-end" TargetMode="Externa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Marketing na meta/Facebooku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88640"/>
            <a:ext cx="37444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CE94B555-03C7-4BEB-B319-9F9A73BB2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/>
          <a:lstStyle/>
          <a:p>
            <a:r>
              <a:rPr lang="pl-PL" dirty="0"/>
              <a:t>Dr hab. inż. Grzegorz Chodak, prof. </a:t>
            </a:r>
            <a:r>
              <a:rPr lang="pl-PL" dirty="0" err="1"/>
              <a:t>PWr</a:t>
            </a:r>
            <a:r>
              <a:rPr lang="pl-PL" dirty="0"/>
              <a:t>.</a:t>
            </a:r>
          </a:p>
          <a:p>
            <a:r>
              <a:rPr lang="pl-PL" sz="2800" dirty="0"/>
              <a:t>Polsko – Amerykańska Szkoła Biznesu </a:t>
            </a:r>
            <a:br>
              <a:rPr lang="pl-PL" sz="2800" dirty="0"/>
            </a:br>
            <a:r>
              <a:rPr lang="en-GB" sz="2800" dirty="0"/>
              <a:t>Executive MBA</a:t>
            </a:r>
          </a:p>
          <a:p>
            <a:endParaRPr lang="pl-PL" sz="2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90DDD1E-CC8E-4BDC-8198-7077A9F5D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01" y="3789040"/>
            <a:ext cx="3497948" cy="270508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2E5D005-9E36-93BE-862E-780A0B31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123" y="692697"/>
            <a:ext cx="2674500" cy="8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2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Wykorzystanie mediów społecznościowych w biznesie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Profesjonalny fanpage na Facebooku/konto firmowe na Instagramie</a:t>
            </a:r>
          </a:p>
          <a:p>
            <a:pPr lvl="1"/>
            <a:r>
              <a:rPr lang="pl-PL" dirty="0"/>
              <a:t>Dwustronna komunikacja </a:t>
            </a:r>
            <a:br>
              <a:rPr lang="pl-PL" dirty="0"/>
            </a:br>
            <a:r>
              <a:rPr lang="pl-PL" dirty="0"/>
              <a:t>marketingowa</a:t>
            </a:r>
          </a:p>
          <a:p>
            <a:pPr lvl="1"/>
            <a:r>
              <a:rPr lang="pl-PL" dirty="0"/>
              <a:t>Utrzymywanie relacji z klientami</a:t>
            </a:r>
          </a:p>
          <a:p>
            <a:pPr lvl="1"/>
            <a:r>
              <a:rPr lang="pl-PL" dirty="0"/>
              <a:t>Informowanie o:</a:t>
            </a:r>
          </a:p>
          <a:p>
            <a:pPr lvl="2"/>
            <a:r>
              <a:rPr lang="pl-PL" dirty="0"/>
              <a:t>Nowych produktach</a:t>
            </a:r>
          </a:p>
          <a:p>
            <a:pPr lvl="2"/>
            <a:r>
              <a:rPr lang="pl-PL" dirty="0"/>
              <a:t>Wydarzeniach</a:t>
            </a:r>
          </a:p>
          <a:p>
            <a:pPr lvl="2"/>
            <a:r>
              <a:rPr lang="pl-PL" dirty="0"/>
              <a:t>Promocjach</a:t>
            </a:r>
          </a:p>
          <a:p>
            <a:pPr lvl="2"/>
            <a:r>
              <a:rPr lang="pl-PL" dirty="0"/>
              <a:t>Konkursach</a:t>
            </a:r>
          </a:p>
          <a:p>
            <a:pPr lvl="2"/>
            <a:r>
              <a:rPr lang="pl-PL" dirty="0"/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268760"/>
            <a:ext cx="2595191" cy="46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51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 budowania treści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Dla kogo będziemy publikować?</a:t>
            </a:r>
          </a:p>
          <a:p>
            <a:r>
              <a:rPr lang="pl-PL" dirty="0"/>
              <a:t>Jaki jest nasz cel?</a:t>
            </a:r>
          </a:p>
          <a:p>
            <a:r>
              <a:rPr lang="pl-PL" dirty="0"/>
              <a:t>Co będziemy publikować? – Dlaczego ktoś miałby obserwować fanpage/profil?</a:t>
            </a:r>
          </a:p>
          <a:p>
            <a:r>
              <a:rPr lang="pl-PL" dirty="0"/>
              <a:t>Gdzie będziemy publikować?</a:t>
            </a:r>
          </a:p>
          <a:p>
            <a:r>
              <a:rPr lang="pl-PL" dirty="0"/>
              <a:t>Jak często/kiedy będziemy publikować?</a:t>
            </a:r>
          </a:p>
          <a:p>
            <a:r>
              <a:rPr lang="pl-PL" dirty="0"/>
              <a:t>Monitoring rezultatów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49" y="3933056"/>
            <a:ext cx="5136967" cy="249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01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197A79-AC9A-7709-14D5-4A784406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business suite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F9971D-2A1B-919C-17B2-AEC864C8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7402860" cy="3541714"/>
          </a:xfrm>
        </p:spPr>
        <p:txBody>
          <a:bodyPr/>
          <a:lstStyle/>
          <a:p>
            <a:r>
              <a:rPr lang="pl-PL" dirty="0"/>
              <a:t>Zestaw narzędzi Meta/Facebooka i Instagrama do zarządzania kampaniami marketingowymi i komunikacją</a:t>
            </a:r>
          </a:p>
          <a:p>
            <a:r>
              <a:rPr lang="pl-PL" dirty="0"/>
              <a:t>Cały czas w fazie zmian i ulepszeń</a:t>
            </a:r>
          </a:p>
          <a:p>
            <a:r>
              <a:rPr lang="en-US" dirty="0"/>
              <a:t>Could be better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9DBE02-812E-9D05-E58A-20AF2E5DC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975254"/>
            <a:ext cx="1828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Precyzyjne </a:t>
            </a:r>
            <a:r>
              <a:rPr lang="pl-PL" dirty="0" err="1"/>
              <a:t>targetowanie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Dobór odbiorców reklamy według</a:t>
            </a:r>
          </a:p>
          <a:p>
            <a:pPr lvl="1"/>
            <a:r>
              <a:rPr lang="pl-PL" dirty="0"/>
              <a:t>Zainteresowań</a:t>
            </a:r>
          </a:p>
          <a:p>
            <a:pPr lvl="1"/>
            <a:r>
              <a:rPr lang="pl-PL" dirty="0"/>
              <a:t>Wieku</a:t>
            </a:r>
          </a:p>
          <a:p>
            <a:pPr lvl="1"/>
            <a:r>
              <a:rPr lang="pl-PL" dirty="0"/>
              <a:t>Płci</a:t>
            </a:r>
          </a:p>
          <a:p>
            <a:pPr lvl="1"/>
            <a:r>
              <a:rPr lang="pl-PL" dirty="0" err="1"/>
              <a:t>Geolokalizacji</a:t>
            </a:r>
            <a:endParaRPr lang="pl-PL" dirty="0"/>
          </a:p>
          <a:p>
            <a:pPr lvl="1"/>
            <a:r>
              <a:rPr lang="pl-PL" dirty="0"/>
              <a:t>Dotychczasowej aktywności (</a:t>
            </a:r>
            <a:r>
              <a:rPr lang="pl-PL" dirty="0" err="1"/>
              <a:t>targetowanie</a:t>
            </a:r>
            <a:r>
              <a:rPr lang="pl-PL" dirty="0"/>
              <a:t> behawioralne)</a:t>
            </a:r>
          </a:p>
          <a:p>
            <a:r>
              <a:rPr lang="pl-PL" dirty="0"/>
              <a:t>Precyzyjne </a:t>
            </a:r>
            <a:r>
              <a:rPr lang="pl-PL" dirty="0" err="1"/>
              <a:t>targetowanie</a:t>
            </a:r>
            <a:r>
              <a:rPr lang="pl-PL" dirty="0"/>
              <a:t> to obniżenie kosztów reklamy</a:t>
            </a:r>
          </a:p>
          <a:p>
            <a:r>
              <a:rPr lang="pl-PL" dirty="0"/>
              <a:t>i… zwiększenie liczby </a:t>
            </a:r>
            <a:br>
              <a:rPr lang="pl-PL" dirty="0"/>
            </a:br>
            <a:r>
              <a:rPr lang="pl-PL" dirty="0"/>
              <a:t>konwersji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020344"/>
            <a:ext cx="3695146" cy="246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1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2514BE-38BD-4F44-948B-6713803D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99310"/>
            <a:ext cx="8626995" cy="1478570"/>
          </a:xfrm>
        </p:spPr>
        <p:txBody>
          <a:bodyPr/>
          <a:lstStyle/>
          <a:p>
            <a:r>
              <a:rPr lang="pl-PL" dirty="0"/>
              <a:t>Cel kampanii</a:t>
            </a:r>
            <a:endParaRPr lang="en-GB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216EEB6-B4F0-4232-919B-E3C8D1B59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377174"/>
            <a:ext cx="5089143" cy="5281516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5041913-496C-426E-9C10-A990FD5DA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988840"/>
            <a:ext cx="32289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ABC7C-003C-4981-9D03-648A2AD0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99392"/>
            <a:ext cx="3986163" cy="1478570"/>
          </a:xfrm>
        </p:spPr>
        <p:txBody>
          <a:bodyPr/>
          <a:lstStyle/>
          <a:p>
            <a:r>
              <a:rPr lang="pl-PL" dirty="0"/>
              <a:t>Wybór grupy odbiorców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67BFF4-22D0-44B7-A8D7-0E6ABF74D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1DCDA30-AA58-496B-BC9C-6018B7C8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24744"/>
            <a:ext cx="4648200" cy="23907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473E6DA-518D-463C-A7F1-AF9A1FD53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44624"/>
            <a:ext cx="5695950" cy="56578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264EA41-0585-A42F-F925-F475E5A55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7" y="3837856"/>
            <a:ext cx="6315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0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C3130-47B5-475C-956F-EFB3A7BA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204" y="249331"/>
            <a:ext cx="9905998" cy="1019429"/>
          </a:xfrm>
        </p:spPr>
        <p:txBody>
          <a:bodyPr/>
          <a:lstStyle/>
          <a:p>
            <a:r>
              <a:rPr lang="pl-PL" dirty="0"/>
              <a:t>Szczegółowe </a:t>
            </a:r>
            <a:r>
              <a:rPr lang="pl-PL" dirty="0" err="1"/>
              <a:t>targetowanie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52035E-C806-4F70-A3BD-6AC832838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93159A6-11A4-4A25-9BFD-D0F6E660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4" y="1465287"/>
            <a:ext cx="5705475" cy="47720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BBBEC54-38D3-48BC-A7FA-034D46968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203" y="1474440"/>
            <a:ext cx="56673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022C6-DED8-4BCE-90EC-37614922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065" y="103218"/>
            <a:ext cx="9905998" cy="540210"/>
          </a:xfrm>
        </p:spPr>
        <p:txBody>
          <a:bodyPr>
            <a:normAutofit fontScale="90000"/>
          </a:bodyPr>
          <a:lstStyle/>
          <a:p>
            <a:r>
              <a:rPr lang="pl-PL" dirty="0"/>
              <a:t>Szczegółowe </a:t>
            </a:r>
            <a:r>
              <a:rPr lang="pl-PL" dirty="0" err="1"/>
              <a:t>targetowanie</a:t>
            </a:r>
            <a:r>
              <a:rPr lang="pl-PL" dirty="0"/>
              <a:t> i budżet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1015D3-EA3D-4084-8373-9B12BC7C5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A66048-F1E7-4BE0-ABA3-C2EB0E3EE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2" y="982105"/>
            <a:ext cx="5657578" cy="52552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285F7C5-66FF-4558-A8B2-46BBFBC5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60" y="980653"/>
            <a:ext cx="47529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9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B059B40-3405-48E4-A837-E885A26B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Wykorzystanie efektów sieciowych SM</a:t>
            </a:r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4053F05-5C90-4232-8B75-6D5E839B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4824"/>
            <a:ext cx="6250732" cy="434786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900" dirty="0"/>
              <a:t>Zachęta do interakcji w publikowanej treści</a:t>
            </a:r>
          </a:p>
          <a:p>
            <a:pPr>
              <a:lnSpc>
                <a:spcPct val="110000"/>
              </a:lnSpc>
            </a:pPr>
            <a:r>
              <a:rPr lang="pl-PL" sz="1900" dirty="0"/>
              <a:t>Algorytmy premiują treści wzbudzające zaangażowanie </a:t>
            </a:r>
          </a:p>
          <a:p>
            <a:pPr>
              <a:lnSpc>
                <a:spcPct val="110000"/>
              </a:lnSpc>
            </a:pPr>
            <a:r>
              <a:rPr lang="pl-PL" sz="1900" dirty="0"/>
              <a:t>Stworzenie </a:t>
            </a:r>
            <a:r>
              <a:rPr lang="pl-PL" sz="1900" dirty="0" err="1"/>
              <a:t>virala</a:t>
            </a:r>
            <a:r>
              <a:rPr lang="pl-PL" sz="1900" dirty="0"/>
              <a:t>, który będzie udostępniany przez klientów na ich profilach</a:t>
            </a:r>
          </a:p>
          <a:p>
            <a:pPr>
              <a:lnSpc>
                <a:spcPct val="110000"/>
              </a:lnSpc>
            </a:pPr>
            <a:r>
              <a:rPr lang="pl-PL" sz="1900" dirty="0"/>
              <a:t>Inwestycja w gromadzenie społeczności (</a:t>
            </a:r>
            <a:r>
              <a:rPr lang="pl-PL" sz="1900" dirty="0" err="1"/>
              <a:t>followers</a:t>
            </a:r>
            <a:r>
              <a:rPr lang="pl-PL" sz="1900" dirty="0"/>
              <a:t>) jest długoterminowa</a:t>
            </a:r>
          </a:p>
          <a:p>
            <a:pPr>
              <a:lnSpc>
                <a:spcPct val="110000"/>
              </a:lnSpc>
            </a:pPr>
            <a:r>
              <a:rPr lang="pl-PL" sz="1900" dirty="0"/>
              <a:t>Zaangażowana społeczność może generować wykładnicze przyrosty oglądalności treści.</a:t>
            </a:r>
          </a:p>
          <a:p>
            <a:pPr>
              <a:lnSpc>
                <a:spcPct val="110000"/>
              </a:lnSpc>
            </a:pPr>
            <a:endParaRPr lang="pl-PL" sz="1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944B0B-862D-F91A-E1B1-F11D45765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343" r="11365"/>
          <a:stretch/>
        </p:blipFill>
        <p:spPr>
          <a:xfrm>
            <a:off x="7680176" y="2492896"/>
            <a:ext cx="3799282" cy="2487565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141D99-0A7D-0389-C282-853B69029FD0}"/>
              </a:ext>
            </a:extLst>
          </p:cNvPr>
          <p:cNvSpPr txBox="1"/>
          <p:nvPr/>
        </p:nvSpPr>
        <p:spPr>
          <a:xfrm>
            <a:off x="9781016" y="4832081"/>
            <a:ext cx="1698442" cy="1692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500" dirty="0">
                <a:solidFill>
                  <a:srgbClr val="FFFFFF"/>
                </a:solidFill>
                <a:hlinkClick r:id="rId5" tooltip="https://www.reflectionsofthevoid.com/2018/11/links-of-day-08112018-large-scale-stud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</a:t>
            </a:r>
            <a:r>
              <a:rPr lang="en-GB" sz="500" dirty="0" err="1">
                <a:solidFill>
                  <a:srgbClr val="FFFFFF"/>
                </a:solidFill>
                <a:hlinkClick r:id="rId5" tooltip="https://www.reflectionsofthevoid.com/2018/11/links-of-day-08112018-large-scale-stud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zdjęcie</a:t>
            </a:r>
            <a:r>
              <a:rPr lang="en-GB" sz="500" dirty="0">
                <a:solidFill>
                  <a:srgbClr val="FFFFFF"/>
                </a:solidFill>
              </a:rPr>
              <a:t>, </a:t>
            </a:r>
            <a:r>
              <a:rPr lang="en-GB" sz="500" dirty="0" err="1">
                <a:solidFill>
                  <a:srgbClr val="FFFFFF"/>
                </a:solidFill>
              </a:rPr>
              <a:t>autor</a:t>
            </a:r>
            <a:r>
              <a:rPr lang="en-GB" sz="500" dirty="0">
                <a:solidFill>
                  <a:srgbClr val="FFFFFF"/>
                </a:solidFill>
              </a:rPr>
              <a:t>: </a:t>
            </a:r>
            <a:r>
              <a:rPr lang="en-GB" sz="500" dirty="0" err="1">
                <a:solidFill>
                  <a:srgbClr val="FFFFFF"/>
                </a:solidFill>
              </a:rPr>
              <a:t>Nieznany</a:t>
            </a:r>
            <a:r>
              <a:rPr lang="en-GB" sz="500" dirty="0">
                <a:solidFill>
                  <a:srgbClr val="FFFFFF"/>
                </a:solidFill>
              </a:rPr>
              <a:t> </a:t>
            </a:r>
            <a:r>
              <a:rPr lang="en-GB" sz="500" dirty="0" err="1">
                <a:solidFill>
                  <a:srgbClr val="FFFFFF"/>
                </a:solidFill>
              </a:rPr>
              <a:t>autor</a:t>
            </a:r>
            <a:r>
              <a:rPr lang="en-GB" sz="500" dirty="0">
                <a:solidFill>
                  <a:srgbClr val="FFFFFF"/>
                </a:solidFill>
              </a:rPr>
              <a:t>, </a:t>
            </a:r>
            <a:r>
              <a:rPr lang="en-GB" sz="500" dirty="0" err="1">
                <a:solidFill>
                  <a:srgbClr val="FFFFFF"/>
                </a:solidFill>
              </a:rPr>
              <a:t>licencja</a:t>
            </a:r>
            <a:r>
              <a:rPr lang="en-GB" sz="500" dirty="0">
                <a:solidFill>
                  <a:srgbClr val="FFFFFF"/>
                </a:solidFill>
              </a:rPr>
              <a:t>: </a:t>
            </a:r>
            <a:r>
              <a:rPr lang="en-GB" sz="5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9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B244B7-3FED-4DC1-822E-DAFC7B17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Zadanie 4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5DCD21-48E3-4695-B991-AAE04D36F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 wybranym Fanpage (może być to Fanpage firmowy lub ulubionej marki) przeprowadź analizę ilościowo-jakościową postów z ostatniego miesiąca:</a:t>
            </a:r>
          </a:p>
          <a:p>
            <a:pPr lvl="1"/>
            <a:r>
              <a:rPr lang="pl-PL" dirty="0"/>
              <a:t>Kiedy publikowane są posty (czy występuje regularność)</a:t>
            </a:r>
          </a:p>
          <a:p>
            <a:pPr lvl="1"/>
            <a:r>
              <a:rPr lang="pl-PL" dirty="0"/>
              <a:t>Formy postów (zdjęcia, filmy, rolki, karuzela zdjęć, relacje itp.)</a:t>
            </a:r>
          </a:p>
          <a:p>
            <a:pPr lvl="1"/>
            <a:r>
              <a:rPr lang="pl-PL" dirty="0"/>
              <a:t>Treści postów</a:t>
            </a:r>
          </a:p>
          <a:p>
            <a:pPr lvl="1"/>
            <a:r>
              <a:rPr lang="pl-PL" dirty="0"/>
              <a:t>Aktywność społeczności – w jaki sposób zdobywane jest zaangażowanie społeczności</a:t>
            </a:r>
          </a:p>
          <a:p>
            <a:pPr lvl="1"/>
            <a:r>
              <a:rPr lang="pl-PL" dirty="0"/>
              <a:t>Które posty wzbudziły największą aktywność</a:t>
            </a:r>
          </a:p>
          <a:p>
            <a:pPr lvl="1"/>
            <a:r>
              <a:rPr lang="pl-PL" dirty="0"/>
              <a:t>Wnioski z analizy</a:t>
            </a:r>
          </a:p>
        </p:txBody>
      </p:sp>
    </p:spTree>
    <p:extLst>
      <p:ext uri="{BB962C8B-B14F-4D97-AF65-F5344CB8AC3E}">
        <p14:creationId xmlns:p14="http://schemas.microsoft.com/office/powerpoint/2010/main" val="315248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pl-PL" dirty="0"/>
              <a:t>Trochę statystyk</a:t>
            </a:r>
          </a:p>
          <a:p>
            <a:pPr marL="624078" indent="-514350">
              <a:buAutoNum type="arabicPeriod"/>
            </a:pPr>
            <a:r>
              <a:rPr lang="pl-PL" dirty="0"/>
              <a:t>Bańki i Brain </a:t>
            </a:r>
            <a:r>
              <a:rPr lang="pl-PL" dirty="0" err="1"/>
              <a:t>hacking</a:t>
            </a:r>
            <a:endParaRPr lang="pl-PL" dirty="0"/>
          </a:p>
          <a:p>
            <a:pPr marL="624078" indent="-514350">
              <a:buFont typeface="Arial" panose="020B0604020202020204" pitchFamily="34" charset="0"/>
              <a:buAutoNum type="arabicPeriod"/>
            </a:pPr>
            <a:r>
              <a:rPr lang="pl-PL" dirty="0"/>
              <a:t>Marketing w mediach społecznościowych</a:t>
            </a:r>
          </a:p>
          <a:p>
            <a:pPr marL="624078" indent="-514350">
              <a:buFont typeface="Arial" panose="020B0604020202020204" pitchFamily="34" charset="0"/>
              <a:buAutoNum type="arabicPeriod"/>
            </a:pPr>
            <a:r>
              <a:rPr lang="pl-PL" dirty="0"/>
              <a:t>Strategia budowania treści</a:t>
            </a:r>
          </a:p>
          <a:p>
            <a:pPr marL="624078" indent="-514350">
              <a:buFont typeface="Arial" panose="020B0604020202020204" pitchFamily="34" charset="0"/>
              <a:buAutoNum type="arabicPeriod"/>
            </a:pPr>
            <a:r>
              <a:rPr lang="pl-PL" dirty="0" err="1"/>
              <a:t>Targetowanie</a:t>
            </a:r>
            <a:endParaRPr lang="pl-PL" dirty="0"/>
          </a:p>
          <a:p>
            <a:pPr marL="624078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569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pl-PL" sz="2800"/>
              <a:t>Podsumowanie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pl-PL" sz="1800"/>
              <a:t>Media społecznościowe to złodziej czasu, ale również…</a:t>
            </a:r>
          </a:p>
          <a:p>
            <a:pPr marL="0" indent="0">
              <a:buNone/>
            </a:pPr>
            <a:r>
              <a:rPr lang="pl-PL" sz="1800"/>
              <a:t>efektywne narzędzie marketingowe</a:t>
            </a:r>
          </a:p>
          <a:p>
            <a:r>
              <a:rPr lang="pl-PL" sz="1800"/>
              <a:t>Budowanie zaangażowanej społeczności to długoterminowa inwestycja.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28127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Kaplan, Andreas M.; Michael </a:t>
            </a:r>
            <a:r>
              <a:rPr lang="en-US" dirty="0" err="1"/>
              <a:t>Haenlein</a:t>
            </a:r>
            <a:r>
              <a:rPr lang="en-US" dirty="0"/>
              <a:t> (2010): </a:t>
            </a:r>
            <a:r>
              <a:rPr lang="en-US" i="1" dirty="0"/>
              <a:t>Users of the world, unite! The challenges and opportunities of Social Media.</a:t>
            </a:r>
            <a:r>
              <a:rPr lang="en-US" dirty="0"/>
              <a:t> Business Horizons 53(1): 59–68.</a:t>
            </a:r>
            <a:endParaRPr lang="pl-PL" dirty="0"/>
          </a:p>
          <a:p>
            <a:r>
              <a:rPr lang="pl-PL" dirty="0"/>
              <a:t>Barbara Stawarz-Garcia „Content Marketing i </a:t>
            </a:r>
            <a:r>
              <a:rPr lang="pl-PL" dirty="0" err="1"/>
              <a:t>Social</a:t>
            </a:r>
            <a:r>
              <a:rPr lang="pl-PL" dirty="0"/>
              <a:t> Media”, Wydawnictwo PWN, 2020</a:t>
            </a:r>
          </a:p>
          <a:p>
            <a:r>
              <a:rPr lang="pl-PL" dirty="0"/>
              <a:t>Żukowski Marcin, „Twoja firma w </a:t>
            </a:r>
            <a:r>
              <a:rPr lang="pl-PL" dirty="0" err="1"/>
              <a:t>Social</a:t>
            </a:r>
            <a:r>
              <a:rPr lang="pl-PL" dirty="0"/>
              <a:t> Mediach”, Helion 2018.</a:t>
            </a:r>
          </a:p>
          <a:p>
            <a:r>
              <a:rPr lang="pl-PL" dirty="0">
                <a:hlinkClick r:id="rId2"/>
              </a:rPr>
              <a:t>https://wearesocial.com/us/blog/2023/01/digital-2023/</a:t>
            </a:r>
            <a:r>
              <a:rPr lang="pl-PL" dirty="0"/>
              <a:t> (</a:t>
            </a:r>
            <a:r>
              <a:rPr lang="pl-PL" dirty="0" err="1"/>
              <a:t>accessed</a:t>
            </a:r>
            <a:r>
              <a:rPr lang="pl-PL" dirty="0"/>
              <a:t> 12.06.2023)</a:t>
            </a:r>
          </a:p>
          <a:p>
            <a:r>
              <a:rPr lang="en-US" dirty="0" err="1"/>
              <a:t>Twenge</a:t>
            </a:r>
            <a:r>
              <a:rPr lang="en-US" dirty="0"/>
              <a:t>, J. M., Joiner, T. E., Rogers, M. L., &amp; Martin, G. N. (2018). Increases in depressive symptoms, suicide-related outcomes, and suicide rates among US adolescents after 2010 and links to increased new media screen time. </a:t>
            </a:r>
            <a:r>
              <a:rPr lang="en-US" i="1" dirty="0"/>
              <a:t>Clinical Psychological Science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(1), 3-17.</a:t>
            </a:r>
            <a:endParaRPr lang="pl-PL" dirty="0"/>
          </a:p>
          <a:p>
            <a:r>
              <a:rPr lang="en-US" dirty="0">
                <a:hlinkClick r:id="rId3"/>
              </a:rPr>
              <a:t>https://pl.wikipedia.org/wiki/Ba%C5%84ka_filtruj%C4%85ca</a:t>
            </a:r>
            <a:r>
              <a:rPr lang="pl-PL" dirty="0"/>
              <a:t> (</a:t>
            </a:r>
            <a:r>
              <a:rPr lang="pl-PL" dirty="0" err="1"/>
              <a:t>accessed</a:t>
            </a:r>
            <a:r>
              <a:rPr lang="pl-PL" dirty="0"/>
              <a:t> 12.01.2024)</a:t>
            </a:r>
          </a:p>
          <a:p>
            <a:r>
              <a:rPr lang="pl-PL" dirty="0" err="1"/>
              <a:t>McNamee</a:t>
            </a:r>
            <a:r>
              <a:rPr lang="pl-PL" dirty="0"/>
              <a:t> Roger, Nabici w Facebooka, Media Rodzina, Poznań 2019.</a:t>
            </a:r>
          </a:p>
          <a:p>
            <a:r>
              <a:rPr lang="en-US" dirty="0">
                <a:hlinkClick r:id="rId4"/>
              </a:rPr>
              <a:t>https://sociable.co/technology/know-yourself-big-tech-owns-beliefs-decisions/</a:t>
            </a:r>
            <a:r>
              <a:rPr lang="pl-PL" dirty="0"/>
              <a:t> (</a:t>
            </a:r>
            <a:r>
              <a:rPr lang="pl-PL" dirty="0" err="1"/>
              <a:t>accessed</a:t>
            </a:r>
            <a:r>
              <a:rPr lang="pl-PL"/>
              <a:t> 12.01.2024)</a:t>
            </a:r>
            <a:endParaRPr lang="pl-PL" dirty="0"/>
          </a:p>
          <a:p>
            <a:r>
              <a:rPr lang="en-US" dirty="0">
                <a:hlinkClick r:id="rId5"/>
              </a:rPr>
              <a:t>https://www.informatique-mania.com/en/linformatique/bulle-de-filtration/</a:t>
            </a:r>
            <a:r>
              <a:rPr lang="pl-PL" dirty="0"/>
              <a:t> (</a:t>
            </a:r>
            <a:r>
              <a:rPr lang="pl-PL" dirty="0" err="1"/>
              <a:t>accessed</a:t>
            </a:r>
            <a:r>
              <a:rPr lang="pl-PL" dirty="0"/>
              <a:t> 31.01.2023)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101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5A13C6D-C0EE-4417-8336-08BA753E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68" y="1833488"/>
            <a:ext cx="536786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DZIĘKUJĘ ZA WSPÓLNIE SPĘDZONY CZAS!</a:t>
            </a:r>
          </a:p>
        </p:txBody>
      </p:sp>
      <p:pic>
        <p:nvPicPr>
          <p:cNvPr id="4" name="Obraz 3" descr="Obraz zawierający tekst, zegar&#10;&#10;Opis wygenerowany automatycznie">
            <a:extLst>
              <a:ext uri="{FF2B5EF4-FFF2-40B4-BE49-F238E27FC236}">
                <a16:creationId xmlns:a16="http://schemas.microsoft.com/office/drawing/2014/main" id="{32A844DF-50ED-C7C8-862D-3C4CF92DE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19503" y="1979889"/>
            <a:ext cx="3525628" cy="264422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98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1413" y="116632"/>
            <a:ext cx="9905998" cy="878159"/>
          </a:xfrm>
        </p:spPr>
        <p:txBody>
          <a:bodyPr/>
          <a:lstStyle/>
          <a:p>
            <a:r>
              <a:rPr lang="pl-PL" dirty="0"/>
              <a:t>Świat w liczbach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B03EB4-9358-E06E-7F79-C0F7E6C4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836712"/>
            <a:ext cx="10472436" cy="59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9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6B0CE4-CFDA-97ED-12DF-4A1E3421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EDE719-6B3D-C658-58F2-1026C420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C8AF024-9EE2-86F3-37FB-0828665A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0"/>
            <a:ext cx="12192000" cy="6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953948A-E3A5-F3D0-BD48-4CECB306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CF61479-0DEF-ADB1-FC66-E6ED29D8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1"/>
            <a:ext cx="12192000" cy="68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91544" y="41379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Informacje prezentowane użytkownikom mediów społecznościowych</a:t>
            </a:r>
            <a:br>
              <a:rPr lang="pl-PL" dirty="0"/>
            </a:b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991544" y="2646139"/>
            <a:ext cx="8229600" cy="3591173"/>
          </a:xfrm>
        </p:spPr>
        <p:txBody>
          <a:bodyPr>
            <a:normAutofit/>
          </a:bodyPr>
          <a:lstStyle/>
          <a:p>
            <a:r>
              <a:rPr lang="pl-PL" dirty="0"/>
              <a:t>Algorytmy pozwalają na dobór treści do zainteresowań</a:t>
            </a:r>
          </a:p>
          <a:p>
            <a:r>
              <a:rPr lang="pl-PL" dirty="0"/>
              <a:t>Każde polubienie, udostępnienie, komentarz lub polubiony czy też śledzony Fanpage to informacja o zainteresowaniach</a:t>
            </a:r>
          </a:p>
          <a:p>
            <a:r>
              <a:rPr lang="pl-PL" dirty="0"/>
              <a:t>Zbyt duża liczba polubionych postów, tablic zmniejsza możliwości dopasowania treści do rzeczywistych zainteresowań</a:t>
            </a:r>
          </a:p>
        </p:txBody>
      </p:sp>
      <p:sp>
        <p:nvSpPr>
          <p:cNvPr id="4" name="Tytuł 2">
            <a:extLst>
              <a:ext uri="{FF2B5EF4-FFF2-40B4-BE49-F238E27FC236}">
                <a16:creationId xmlns:a16="http://schemas.microsoft.com/office/drawing/2014/main" id="{E073D3D9-F1C5-2B6B-8CF8-2FA5DFC82935}"/>
              </a:ext>
            </a:extLst>
          </p:cNvPr>
          <p:cNvSpPr txBox="1">
            <a:spLocks/>
          </p:cNvSpPr>
          <p:nvPr/>
        </p:nvSpPr>
        <p:spPr>
          <a:xfrm>
            <a:off x="1991544" y="1781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nie lajkuj wszystkiego…</a:t>
            </a:r>
          </a:p>
        </p:txBody>
      </p:sp>
    </p:spTree>
    <p:extLst>
      <p:ext uri="{BB962C8B-B14F-4D97-AF65-F5344CB8AC3E}">
        <p14:creationId xmlns:p14="http://schemas.microsoft.com/office/powerpoint/2010/main" val="284069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…lub lajkuj wszystko </a:t>
            </a:r>
            <a:endParaRPr lang="en-GB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5401" y="2767606"/>
            <a:ext cx="7200800" cy="3541714"/>
          </a:xfrm>
        </p:spPr>
        <p:txBody>
          <a:bodyPr/>
          <a:lstStyle/>
          <a:p>
            <a:r>
              <a:rPr lang="pl-PL" dirty="0"/>
              <a:t>Problem baniek filtrujących (ang. </a:t>
            </a:r>
            <a:r>
              <a:rPr lang="pl-PL" i="1" dirty="0" err="1"/>
              <a:t>filter</a:t>
            </a:r>
            <a:r>
              <a:rPr lang="pl-PL" i="1" dirty="0"/>
              <a:t> </a:t>
            </a:r>
            <a:r>
              <a:rPr lang="pl-PL" i="1" dirty="0" err="1"/>
              <a:t>bubble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użytkownik otrzymuje TYLKO informacje zgodne tylko z treściami wcześniej przeglądanymi/wyszukiwanymi i …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>
                <a:solidFill>
                  <a:schemeClr val="bg1"/>
                </a:solidFill>
              </a:rPr>
              <a:t>nie zostają mu wyświetlone odmienne tematy lub punkty widzenia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8FAC8D-9E76-4244-BD28-5A7C59AB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16632"/>
            <a:ext cx="4853620" cy="31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1413" y="188640"/>
            <a:ext cx="9905998" cy="1478570"/>
          </a:xfrm>
        </p:spPr>
        <p:txBody>
          <a:bodyPr/>
          <a:lstStyle/>
          <a:p>
            <a:r>
              <a:rPr lang="pl-PL" dirty="0"/>
              <a:t>Brain </a:t>
            </a:r>
            <a:r>
              <a:rPr lang="pl-PL" dirty="0" err="1"/>
              <a:t>hacking</a:t>
            </a:r>
            <a:endParaRPr lang="en-GB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14774" y="1196752"/>
            <a:ext cx="8771012" cy="3541714"/>
          </a:xfrm>
        </p:spPr>
        <p:txBody>
          <a:bodyPr>
            <a:normAutofit/>
          </a:bodyPr>
          <a:lstStyle/>
          <a:p>
            <a:r>
              <a:rPr lang="pl-PL" dirty="0"/>
              <a:t>Algorytmy sztucznej inteligencji uczą się jak zatrzymać naszą uwagę</a:t>
            </a:r>
          </a:p>
          <a:p>
            <a:r>
              <a:rPr lang="pl-PL" dirty="0"/>
              <a:t>Czas spędzany w mediach społecznościowych to cena jaką płacimy za ich użytkowanie</a:t>
            </a:r>
          </a:p>
          <a:p>
            <a:r>
              <a:rPr lang="pl-PL" dirty="0"/>
              <a:t>Ten czas i wiedzę o nas można sprzedać reklamodawcom</a:t>
            </a:r>
          </a:p>
          <a:p>
            <a:r>
              <a:rPr lang="pl-PL" dirty="0"/>
              <a:t>Programiści wykorzystując techniki perswazyjne i algorytmy uczenia maszynowego mogą stworzyć iluzję, że użytkownik sam podejmuje decyzje, choć </a:t>
            </a:r>
            <a:r>
              <a:rPr lang="pl-PL" dirty="0">
                <a:solidFill>
                  <a:schemeClr val="bg1"/>
                </a:solidFill>
              </a:rPr>
              <a:t>tak naprawdę kieruje nim system</a:t>
            </a:r>
            <a:r>
              <a:rPr lang="pl-PL" dirty="0"/>
              <a:t>.</a:t>
            </a:r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17D70FD-C82F-4CCA-A018-FD71FB1D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4365104"/>
            <a:ext cx="3478145" cy="24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1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Film i książka, z którymi warto się zapoznać</a:t>
            </a:r>
            <a:endParaRPr lang="en-GB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Film The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Dillema</a:t>
            </a:r>
            <a:endParaRPr lang="pl-PL" dirty="0"/>
          </a:p>
          <a:p>
            <a:r>
              <a:rPr lang="pl-PL" dirty="0"/>
              <a:t>Książka autorstwa Rogera </a:t>
            </a:r>
            <a:r>
              <a:rPr lang="pl-PL" dirty="0" err="1"/>
              <a:t>McNamee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„nabici w </a:t>
            </a:r>
            <a:r>
              <a:rPr lang="pl-PL" dirty="0" err="1"/>
              <a:t>facebooka</a:t>
            </a:r>
            <a:r>
              <a:rPr lang="pl-PL" dirty="0"/>
              <a:t>”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40" y="1772816"/>
            <a:ext cx="3352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70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7935</TotalTime>
  <Words>696</Words>
  <Application>Microsoft Office PowerPoint</Application>
  <PresentationFormat>Panoramiczny</PresentationFormat>
  <Paragraphs>92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Obwód</vt:lpstr>
      <vt:lpstr>Marketing na meta/Facebooku</vt:lpstr>
      <vt:lpstr>Plan prezentacji</vt:lpstr>
      <vt:lpstr>Świat w liczbach</vt:lpstr>
      <vt:lpstr>Prezentacja programu PowerPoint</vt:lpstr>
      <vt:lpstr>Prezentacja programu PowerPoint</vt:lpstr>
      <vt:lpstr>Informacje prezentowane użytkownikom mediów społecznościowych </vt:lpstr>
      <vt:lpstr>…lub lajkuj wszystko </vt:lpstr>
      <vt:lpstr>Brain hacking</vt:lpstr>
      <vt:lpstr>Film i książka, z którymi warto się zapoznać</vt:lpstr>
      <vt:lpstr>Wykorzystanie mediów społecznościowych w biznesie</vt:lpstr>
      <vt:lpstr>Strategia budowania treści</vt:lpstr>
      <vt:lpstr>Meta business suite</vt:lpstr>
      <vt:lpstr>Precyzyjne targetowanie</vt:lpstr>
      <vt:lpstr>Cel kampanii</vt:lpstr>
      <vt:lpstr>Wybór grupy odbiorców</vt:lpstr>
      <vt:lpstr>Szczegółowe targetowanie</vt:lpstr>
      <vt:lpstr>Szczegółowe targetowanie i budżet</vt:lpstr>
      <vt:lpstr>Wykorzystanie efektów sieciowych SM</vt:lpstr>
      <vt:lpstr>Zadanie 4</vt:lpstr>
      <vt:lpstr>Podsumowanie</vt:lpstr>
      <vt:lpstr>Bibliografia</vt:lpstr>
      <vt:lpstr>DZIĘKUJĘ ZA WSPÓLNIE SPĘDZONY CZAS!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społecznościowe – jak mądrze z nich korzystać</dc:title>
  <dc:creator>Użytkownik systemu Windows</dc:creator>
  <cp:lastModifiedBy>Recenzent</cp:lastModifiedBy>
  <cp:revision>110</cp:revision>
  <dcterms:created xsi:type="dcterms:W3CDTF">2019-09-13T14:05:49Z</dcterms:created>
  <dcterms:modified xsi:type="dcterms:W3CDTF">2024-01-18T19:56:23Z</dcterms:modified>
</cp:coreProperties>
</file>