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81" r:id="rId7"/>
    <p:sldId id="262" r:id="rId8"/>
    <p:sldId id="263" r:id="rId9"/>
    <p:sldId id="280" r:id="rId10"/>
    <p:sldId id="264" r:id="rId11"/>
    <p:sldId id="265" r:id="rId12"/>
    <p:sldId id="272" r:id="rId13"/>
    <p:sldId id="273" r:id="rId14"/>
    <p:sldId id="266" r:id="rId15"/>
    <p:sldId id="268" r:id="rId16"/>
    <p:sldId id="279" r:id="rId17"/>
    <p:sldId id="282" r:id="rId18"/>
    <p:sldId id="284" r:id="rId19"/>
    <p:sldId id="283" r:id="rId20"/>
    <p:sldId id="274" r:id="rId21"/>
    <p:sldId id="275" r:id="rId22"/>
    <p:sldId id="278" r:id="rId23"/>
    <p:sldId id="285" r:id="rId24"/>
    <p:sldId id="276" r:id="rId25"/>
    <p:sldId id="260" r:id="rId26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125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ójkąt prostokątny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/>
              <a:t>Kliknij, aby edytować styl wzorca podtytułu</a:t>
            </a:r>
            <a:endParaRPr kumimoji="0" lang="en-US"/>
          </a:p>
        </p:txBody>
      </p:sp>
      <p:grpSp>
        <p:nvGrpSpPr>
          <p:cNvPr id="2" name="Grup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Dowolny kształt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Dowolny kształt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Dowolny kształt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Łącznik prostoliniowy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4DD8CAC-71FC-4046-9980-F62A4A890B8D}" type="datetimeFigureOut">
              <a:rPr lang="pl-PL" smtClean="0"/>
              <a:t>04.11.2021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6E09807-4E52-4215-B1EA-2734BD99DFE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D8CAC-71FC-4046-9980-F62A4A890B8D}" type="datetimeFigureOut">
              <a:rPr lang="pl-PL" smtClean="0"/>
              <a:t>04.11.2021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09807-4E52-4215-B1EA-2734BD99DFE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D8CAC-71FC-4046-9980-F62A4A890B8D}" type="datetimeFigureOut">
              <a:rPr lang="pl-PL" smtClean="0"/>
              <a:t>04.11.2021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09807-4E52-4215-B1EA-2734BD99DFE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D8CAC-71FC-4046-9980-F62A4A890B8D}" type="datetimeFigureOut">
              <a:rPr lang="pl-PL" smtClean="0"/>
              <a:t>04.11.2021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09807-4E52-4215-B1EA-2734BD99DFE6}" type="slidenum">
              <a:rPr lang="pl-PL" smtClean="0"/>
              <a:t>‹#›</a:t>
            </a:fld>
            <a:endParaRPr lang="pl-PL"/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D8CAC-71FC-4046-9980-F62A4A890B8D}" type="datetimeFigureOut">
              <a:rPr lang="pl-PL" smtClean="0"/>
              <a:t>04.11.2021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09807-4E52-4215-B1EA-2734BD99DFE6}" type="slidenum">
              <a:rPr lang="pl-PL" smtClean="0"/>
              <a:t>‹#›</a:t>
            </a:fld>
            <a:endParaRPr lang="pl-PL"/>
          </a:p>
        </p:txBody>
      </p:sp>
      <p:sp>
        <p:nvSpPr>
          <p:cNvPr id="7" name="Pag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Pag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D8CAC-71FC-4046-9980-F62A4A890B8D}" type="datetimeFigureOut">
              <a:rPr lang="pl-PL" smtClean="0"/>
              <a:t>04.11.2021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09807-4E52-4215-B1EA-2734BD99DFE6}" type="slidenum">
              <a:rPr lang="pl-PL" smtClean="0"/>
              <a:t>‹#›</a:t>
            </a:fld>
            <a:endParaRPr lang="pl-PL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D8CAC-71FC-4046-9980-F62A4A890B8D}" type="datetimeFigureOut">
              <a:rPr lang="pl-PL" smtClean="0"/>
              <a:t>04.11.2021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09807-4E52-4215-B1EA-2734BD99DFE6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D8CAC-71FC-4046-9980-F62A4A890B8D}" type="datetimeFigureOut">
              <a:rPr lang="pl-PL" smtClean="0"/>
              <a:t>04.11.2021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09807-4E52-4215-B1EA-2734BD99DFE6}" type="slidenum">
              <a:rPr lang="pl-PL" smtClean="0"/>
              <a:t>‹#›</a:t>
            </a:fld>
            <a:endParaRPr lang="pl-PL"/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D8CAC-71FC-4046-9980-F62A4A890B8D}" type="datetimeFigureOut">
              <a:rPr lang="pl-PL" smtClean="0"/>
              <a:t>04.11.2021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09807-4E52-4215-B1EA-2734BD99DFE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74DD8CAC-71FC-4046-9980-F62A4A890B8D}" type="datetimeFigureOut">
              <a:rPr lang="pl-PL" smtClean="0"/>
              <a:t>04.11.2021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09807-4E52-4215-B1EA-2734BD99DFE6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/>
              <a:t>Kliknij ikonę, aby dodać obraz</a:t>
            </a:r>
            <a:endParaRPr kumimoji="0" lang="en-US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4DD8CAC-71FC-4046-9980-F62A4A890B8D}" type="datetimeFigureOut">
              <a:rPr lang="pl-PL" smtClean="0"/>
              <a:t>04.11.2021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6E09807-4E52-4215-B1EA-2734BD99DFE6}" type="slidenum">
              <a:rPr lang="pl-PL" smtClean="0"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Dowolny kształt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Trójkąt prostokątny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Łącznik prostoliniowy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ag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Pag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olny kształt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Dowolny kształt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Trójkąt prostokątny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Łącznik prostoliniowy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/>
              <a:t>Kliknij, aby edytować style wzorca tekstu</a:t>
            </a:r>
          </a:p>
          <a:p>
            <a:pPr lvl="1" eaLnBrk="1" latinLnBrk="0" hangingPunct="1"/>
            <a:r>
              <a:rPr kumimoji="0" lang="pl-PL"/>
              <a:t>Drugi poziom</a:t>
            </a:r>
          </a:p>
          <a:p>
            <a:pPr lvl="2" eaLnBrk="1" latinLnBrk="0" hangingPunct="1"/>
            <a:r>
              <a:rPr kumimoji="0" lang="pl-PL"/>
              <a:t>Trzeci poziom</a:t>
            </a:r>
          </a:p>
          <a:p>
            <a:pPr lvl="3" eaLnBrk="1" latinLnBrk="0" hangingPunct="1"/>
            <a:r>
              <a:rPr kumimoji="0" lang="pl-PL"/>
              <a:t>Czwarty poziom</a:t>
            </a:r>
          </a:p>
          <a:p>
            <a:pPr lvl="4" eaLnBrk="1" latinLnBrk="0" hangingPunct="1"/>
            <a:r>
              <a:rPr kumimoji="0" lang="pl-PL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4DD8CAC-71FC-4046-9980-F62A4A890B8D}" type="datetimeFigureOut">
              <a:rPr lang="pl-PL" smtClean="0"/>
              <a:t>04.11.2021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96E09807-4E52-4215-B1EA-2734BD99DFE6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YqiZYpwJ2Y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pl-PL" sz="4000" dirty="0"/>
              <a:t>Media społecznościowe narzędzie marketingowe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254" y="389217"/>
            <a:ext cx="2736304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52611"/>
            <a:ext cx="2857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581128"/>
            <a:ext cx="1989212" cy="1178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3852" y="3988018"/>
            <a:ext cx="2590800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0612" y="4221088"/>
            <a:ext cx="2667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8E4AB167-322C-4A47-A060-B9B159FDEF4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1960" y="393928"/>
            <a:ext cx="1149176" cy="1149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2202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525963"/>
          </a:xfrm>
        </p:spPr>
        <p:txBody>
          <a:bodyPr/>
          <a:lstStyle/>
          <a:p>
            <a:r>
              <a:rPr lang="pl-PL" dirty="0"/>
              <a:t>Depresja</a:t>
            </a:r>
          </a:p>
          <a:p>
            <a:r>
              <a:rPr lang="pl-PL" dirty="0"/>
              <a:t>Nomofobia (ang. n</a:t>
            </a:r>
            <a:r>
              <a:rPr lang="pl-PL" i="1" dirty="0"/>
              <a:t>o-mobile </a:t>
            </a:r>
            <a:r>
              <a:rPr lang="pl-PL" i="1" dirty="0" err="1"/>
              <a:t>phobia</a:t>
            </a:r>
            <a:r>
              <a:rPr lang="pl-PL" i="1" dirty="0"/>
              <a:t>) </a:t>
            </a:r>
            <a:r>
              <a:rPr lang="pl-PL" dirty="0"/>
              <a:t>uzależnienie od telefonu komórkowego </a:t>
            </a:r>
          </a:p>
          <a:p>
            <a:r>
              <a:rPr lang="pl-PL" dirty="0"/>
              <a:t>Uzależnienie od „</a:t>
            </a:r>
            <a:r>
              <a:rPr lang="pl-PL" dirty="0" err="1"/>
              <a:t>lajków</a:t>
            </a:r>
            <a:r>
              <a:rPr lang="pl-PL" dirty="0"/>
              <a:t>”</a:t>
            </a:r>
          </a:p>
          <a:p>
            <a:r>
              <a:rPr lang="pl-PL" dirty="0"/>
              <a:t>Uzależnienie samooceny od wirtualnej oceny innych osób</a:t>
            </a:r>
          </a:p>
          <a:p>
            <a:r>
              <a:rPr lang="pl-PL" dirty="0"/>
              <a:t>Stalking</a:t>
            </a:r>
          </a:p>
          <a:p>
            <a:r>
              <a:rPr lang="pl-PL" dirty="0"/>
              <a:t>Cyberprzemoc</a:t>
            </a:r>
          </a:p>
          <a:p>
            <a:r>
              <a:rPr lang="pl-PL" dirty="0"/>
              <a:t>i wiele innych</a:t>
            </a: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/>
          <a:lstStyle/>
          <a:p>
            <a:r>
              <a:rPr lang="pl-PL" dirty="0"/>
              <a:t>Zagrożenia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26835"/>
            <a:ext cx="3509601" cy="1222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1996" y="4221088"/>
            <a:ext cx="2570195" cy="2647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67352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/>
              <a:t>To co raz trafi do Internetu, pozostaje tam na zawsze</a:t>
            </a:r>
          </a:p>
          <a:p>
            <a:r>
              <a:rPr lang="pl-PL" dirty="0"/>
              <a:t>Pamiętaj - twój przyszły potencjalny pracodawca przejrzy twój profil w mediach społecznościowych</a:t>
            </a:r>
          </a:p>
          <a:p>
            <a:endParaRPr lang="pl-PL" b="1" dirty="0"/>
          </a:p>
          <a:p>
            <a:endParaRPr lang="pl-PL" b="1" dirty="0"/>
          </a:p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Zasady</a:t>
            </a: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14BEA46B-BEB3-4318-901E-D7CF7E4E9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495" y="3913069"/>
            <a:ext cx="3810000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D85E7856-524A-44A4-9713-0D01EDA5FE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473921"/>
            <a:ext cx="3771900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73859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b="1" dirty="0"/>
              <a:t>„Publikowane treści są widoczne tylko przez znajomych” – to fikcja</a:t>
            </a:r>
          </a:p>
          <a:p>
            <a:pPr lvl="1"/>
            <a:r>
              <a:rPr lang="pl-PL" b="1" dirty="0"/>
              <a:t>Wszystkie dane są archiwizowane</a:t>
            </a:r>
          </a:p>
          <a:p>
            <a:pPr lvl="1"/>
            <a:r>
              <a:rPr lang="pl-PL" b="1" dirty="0"/>
              <a:t>A co jeśli Twój Przyjaciel przestanie Cię lubić…</a:t>
            </a:r>
          </a:p>
          <a:p>
            <a:pPr lvl="1"/>
            <a:r>
              <a:rPr lang="pl-PL" b="1" dirty="0"/>
              <a:t>Włamania na serwery i udostępnianie danych to częste zdarzenia</a:t>
            </a:r>
          </a:p>
          <a:p>
            <a:pPr marL="393192" lvl="1" indent="0">
              <a:buNone/>
            </a:pPr>
            <a:r>
              <a:rPr lang="pl-PL" b="1" dirty="0"/>
              <a:t>Dlatego:</a:t>
            </a:r>
          </a:p>
          <a:p>
            <a:r>
              <a:rPr lang="pl-PL" b="1" dirty="0"/>
              <a:t>Należy publikować odpowiedzialnie</a:t>
            </a:r>
          </a:p>
          <a:p>
            <a:r>
              <a:rPr lang="pl-PL" dirty="0"/>
              <a:t>Wszystko co jest zamieszczane w sieci powinno mieć treść nadającą się do pokazania każdemu odbiorcy</a:t>
            </a:r>
          </a:p>
          <a:p>
            <a:pPr marL="109728" indent="0">
              <a:buNone/>
            </a:pP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Zasady cd</a:t>
            </a:r>
          </a:p>
        </p:txBody>
      </p:sp>
    </p:spTree>
    <p:extLst>
      <p:ext uri="{BB962C8B-B14F-4D97-AF65-F5344CB8AC3E}">
        <p14:creationId xmlns:p14="http://schemas.microsoft.com/office/powerpoint/2010/main" val="40333911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323528" y="848478"/>
            <a:ext cx="8229600" cy="4525963"/>
          </a:xfrm>
        </p:spPr>
        <p:txBody>
          <a:bodyPr/>
          <a:lstStyle/>
          <a:p>
            <a:pPr lvl="1"/>
            <a:r>
              <a:rPr lang="pl-PL" b="1" dirty="0"/>
              <a:t>Nie należy umieszczać w sieci zdjęć swojej rodziny, współpracowników – bez ich wyraźnej zgody</a:t>
            </a:r>
          </a:p>
          <a:p>
            <a:pPr lvl="1"/>
            <a:r>
              <a:rPr lang="pl-PL" b="1" dirty="0"/>
              <a:t>Miej świadomość, że jesteś podsłuchiwany/a i możesz być nagrywany/a, </a:t>
            </a:r>
          </a:p>
          <a:p>
            <a:pPr lvl="1"/>
            <a:r>
              <a:rPr lang="pl-PL" b="1" dirty="0"/>
              <a:t>Zakrywaj kamerkę laptopa i telefonu</a:t>
            </a:r>
          </a:p>
          <a:p>
            <a:pPr lvl="1"/>
            <a:endParaRPr lang="pl-PL" b="1" dirty="0"/>
          </a:p>
          <a:p>
            <a:pPr lvl="1"/>
            <a:endParaRPr lang="pl-PL" b="1" dirty="0"/>
          </a:p>
          <a:p>
            <a:pPr lvl="1"/>
            <a:endParaRPr lang="pl-PL" b="1" dirty="0"/>
          </a:p>
          <a:p>
            <a:endParaRPr lang="pl-PL" b="1" dirty="0"/>
          </a:p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pl-PL" dirty="0"/>
              <a:t>Zasady - Chroń swoją prywatność</a:t>
            </a:r>
            <a:br>
              <a:rPr lang="pl-PL" dirty="0"/>
            </a:br>
            <a:endParaRPr lang="pl-PL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036" y="3645024"/>
            <a:ext cx="4476844" cy="2963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34905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/>
              <a:t>Nie udostępniaj wiadomości jeśli nie jesteś pewien czy jest prawdziwa – problem </a:t>
            </a:r>
            <a:r>
              <a:rPr lang="pl-PL" b="1" dirty="0" err="1"/>
              <a:t>fake</a:t>
            </a:r>
            <a:r>
              <a:rPr lang="pl-PL" b="1" dirty="0"/>
              <a:t> news.</a:t>
            </a:r>
          </a:p>
          <a:p>
            <a:pPr marL="109728" indent="0">
              <a:buNone/>
            </a:pPr>
            <a:r>
              <a:rPr lang="pl-PL" dirty="0"/>
              <a:t>Przykłady:</a:t>
            </a:r>
          </a:p>
          <a:p>
            <a:r>
              <a:rPr lang="pl-PL" dirty="0"/>
              <a:t>Film rozpowszechniony w Indiach, na którym widać dwóch mężczyzn na motorze, którzy porywają z ulic dzieci </a:t>
            </a:r>
          </a:p>
          <a:p>
            <a:pPr lvl="1"/>
            <a:r>
              <a:rPr lang="pl-PL" dirty="0"/>
              <a:t>skutki tego </a:t>
            </a:r>
            <a:r>
              <a:rPr lang="pl-PL" dirty="0" err="1"/>
              <a:t>fake</a:t>
            </a:r>
            <a:r>
              <a:rPr lang="pl-PL" dirty="0"/>
              <a:t> newsa były tragiczne</a:t>
            </a:r>
          </a:p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Fake</a:t>
            </a:r>
            <a:r>
              <a:rPr lang="pl-PL" dirty="0"/>
              <a:t> news</a:t>
            </a:r>
          </a:p>
        </p:txBody>
      </p:sp>
    </p:spTree>
    <p:extLst>
      <p:ext uri="{BB962C8B-B14F-4D97-AF65-F5344CB8AC3E}">
        <p14:creationId xmlns:p14="http://schemas.microsoft.com/office/powerpoint/2010/main" val="40069168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" y="657225"/>
            <a:ext cx="8029575" cy="554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rostokąt 3"/>
          <p:cNvSpPr/>
          <p:nvPr/>
        </p:nvSpPr>
        <p:spPr>
          <a:xfrm>
            <a:off x="1619672" y="6200775"/>
            <a:ext cx="59766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hlinkClick r:id="rId3"/>
              </a:rPr>
              <a:t>https://www.youtube.com/watch?v=DYqiZYpwJ2Y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885825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67544" y="1205978"/>
            <a:ext cx="8229600" cy="4525963"/>
          </a:xfrm>
        </p:spPr>
        <p:txBody>
          <a:bodyPr>
            <a:normAutofit/>
          </a:bodyPr>
          <a:lstStyle/>
          <a:p>
            <a:r>
              <a:rPr lang="pl-PL" sz="2400" dirty="0"/>
              <a:t>Algorytmy pozwalają na dobór treści do zainteresowań</a:t>
            </a:r>
          </a:p>
          <a:p>
            <a:r>
              <a:rPr lang="pl-PL" sz="2400" dirty="0"/>
              <a:t>Każde polubienie, udostępnienie, komentarz lub polubiony czy też śledzony Fanpage to informacja o zainteresowaniach</a:t>
            </a:r>
          </a:p>
          <a:p>
            <a:r>
              <a:rPr lang="pl-PL" sz="2400" dirty="0"/>
              <a:t>Zbyt duża liczba polubionych postów, tablic zmniejsza możliwości dopasowania treści do rzeczywistych zainteresowań</a:t>
            </a: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dirty="0"/>
              <a:t>Zasady – nie lajkuj wszystkiego…</a:t>
            </a:r>
          </a:p>
        </p:txBody>
      </p:sp>
    </p:spTree>
    <p:extLst>
      <p:ext uri="{BB962C8B-B14F-4D97-AF65-F5344CB8AC3E}">
        <p14:creationId xmlns:p14="http://schemas.microsoft.com/office/powerpoint/2010/main" val="28406939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Problem baniek filtrujących (ang. </a:t>
            </a:r>
            <a:r>
              <a:rPr lang="pl-PL" i="1" dirty="0" err="1"/>
              <a:t>filter</a:t>
            </a:r>
            <a:r>
              <a:rPr lang="pl-PL" i="1" dirty="0"/>
              <a:t> </a:t>
            </a:r>
            <a:r>
              <a:rPr lang="pl-PL" i="1" dirty="0" err="1"/>
              <a:t>bubble</a:t>
            </a:r>
            <a:r>
              <a:rPr lang="pl-PL" dirty="0"/>
              <a:t>)</a:t>
            </a:r>
          </a:p>
          <a:p>
            <a:pPr lvl="1"/>
            <a:r>
              <a:rPr lang="pl-PL" dirty="0"/>
              <a:t>sytuacja polegająca na tym, że osoba korzystająca z Internetu otrzymuje informacje wyselekcjonowane przez algorytmy na podstawie danych zgromadzonych na jej temat podczas jej wcześniejszej aktywności. </a:t>
            </a:r>
          </a:p>
          <a:p>
            <a:pPr lvl="1"/>
            <a:r>
              <a:rPr lang="pl-PL" dirty="0"/>
              <a:t>użytkownik otrzymuje informacje zgodne tylko z treściami wcześniej przeglądanymi/wyszukiwanymi i nie zostają mu wyświetlone odmienne tematy lub punkty widzenia</a:t>
            </a:r>
            <a:endParaRPr lang="en-GB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…lub lajkuj wszystko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78431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l-PL" dirty="0"/>
              <a:t>Algorytmy sztucznej inteligencji uczą się jak zatrzymać naszą uwagę</a:t>
            </a:r>
          </a:p>
          <a:p>
            <a:r>
              <a:rPr lang="pl-PL" dirty="0"/>
              <a:t>Nasz czas spędzany w mediach społecznościowych to cena jaką płacimy za ich użytkowanie</a:t>
            </a:r>
          </a:p>
          <a:p>
            <a:r>
              <a:rPr lang="pl-PL" dirty="0"/>
              <a:t>Ten czas i wiedzę o nas można sprzedać reklamodawcom</a:t>
            </a:r>
          </a:p>
          <a:p>
            <a:r>
              <a:rPr lang="pl-PL" dirty="0"/>
              <a:t>Programiści wykorzystując techniki perswazyjne i algorytmy uczenia maszynowego mogą stworzyć iluzję, że użytkownik sam podejmuje decyzje, choć tak naprawdę kieruje nim system.</a:t>
            </a:r>
            <a:endParaRPr lang="en-GB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Brain </a:t>
            </a:r>
            <a:r>
              <a:rPr lang="pl-PL" dirty="0" err="1"/>
              <a:t>hacking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08107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Film The </a:t>
            </a:r>
            <a:r>
              <a:rPr lang="pl-PL" dirty="0" err="1"/>
              <a:t>Social</a:t>
            </a:r>
            <a:r>
              <a:rPr lang="pl-PL" dirty="0"/>
              <a:t> </a:t>
            </a:r>
            <a:r>
              <a:rPr lang="pl-PL" dirty="0" err="1"/>
              <a:t>Dillema</a:t>
            </a:r>
            <a:endParaRPr lang="pl-PL" dirty="0"/>
          </a:p>
          <a:p>
            <a:r>
              <a:rPr lang="pl-PL" dirty="0"/>
              <a:t>Książka </a:t>
            </a:r>
            <a:br>
              <a:rPr lang="pl-PL" dirty="0"/>
            </a:br>
            <a:r>
              <a:rPr lang="pl-PL" dirty="0"/>
              <a:t>„nabici w </a:t>
            </a:r>
            <a:r>
              <a:rPr lang="pl-PL" dirty="0" err="1"/>
              <a:t>facebooka</a:t>
            </a:r>
            <a:r>
              <a:rPr lang="pl-PL" dirty="0"/>
              <a:t>”</a:t>
            </a:r>
          </a:p>
          <a:p>
            <a:endParaRPr lang="en-GB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Film i książka, z którymi warto się zapoznać</a:t>
            </a: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640" y="1772816"/>
            <a:ext cx="335280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3702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4078" indent="-514350">
              <a:buAutoNum type="arabicPeriod"/>
            </a:pPr>
            <a:r>
              <a:rPr lang="pl-PL" dirty="0"/>
              <a:t>Trochę statystyk i danych</a:t>
            </a:r>
          </a:p>
          <a:p>
            <a:pPr marL="624078" indent="-514350">
              <a:buAutoNum type="arabicPeriod"/>
            </a:pPr>
            <a:r>
              <a:rPr lang="pl-PL" dirty="0"/>
              <a:t>Zagrożenia</a:t>
            </a:r>
          </a:p>
          <a:p>
            <a:pPr marL="624078" indent="-514350">
              <a:buAutoNum type="arabicPeriod"/>
            </a:pPr>
            <a:r>
              <a:rPr lang="pl-PL" dirty="0"/>
              <a:t>Zasady odpowiedzialnego korzystania z SM</a:t>
            </a:r>
          </a:p>
          <a:p>
            <a:pPr marL="624078" indent="-514350">
              <a:buAutoNum type="arabicPeriod"/>
            </a:pPr>
            <a:r>
              <a:rPr lang="pl-PL" dirty="0"/>
              <a:t>Komercyjna strona mediów społecznościowych</a:t>
            </a:r>
          </a:p>
          <a:p>
            <a:pPr marL="880110" lvl="1" indent="-514350"/>
            <a:r>
              <a:rPr lang="pl-PL" dirty="0"/>
              <a:t>Marketing w mediach społecznościowych</a:t>
            </a: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Plan prezentacji</a:t>
            </a:r>
          </a:p>
        </p:txBody>
      </p:sp>
    </p:spTree>
    <p:extLst>
      <p:ext uri="{BB962C8B-B14F-4D97-AF65-F5344CB8AC3E}">
        <p14:creationId xmlns:p14="http://schemas.microsoft.com/office/powerpoint/2010/main" val="19056923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Profesjonalny fanpage na Facebooku/konto firmowe na Instagramie</a:t>
            </a:r>
          </a:p>
          <a:p>
            <a:pPr lvl="1"/>
            <a:r>
              <a:rPr lang="pl-PL" dirty="0"/>
              <a:t>Dwustronna komunikacja </a:t>
            </a:r>
            <a:br>
              <a:rPr lang="pl-PL" dirty="0"/>
            </a:br>
            <a:r>
              <a:rPr lang="pl-PL" dirty="0"/>
              <a:t>marketingowa</a:t>
            </a:r>
          </a:p>
          <a:p>
            <a:pPr lvl="1"/>
            <a:r>
              <a:rPr lang="pl-PL" dirty="0"/>
              <a:t>Utrzymywanie relacji z klientami</a:t>
            </a:r>
          </a:p>
          <a:p>
            <a:pPr lvl="1"/>
            <a:r>
              <a:rPr lang="pl-PL" dirty="0"/>
              <a:t>Informowanie o:</a:t>
            </a:r>
          </a:p>
          <a:p>
            <a:pPr lvl="2"/>
            <a:r>
              <a:rPr lang="pl-PL" dirty="0"/>
              <a:t>Nowościach</a:t>
            </a:r>
          </a:p>
          <a:p>
            <a:pPr lvl="2"/>
            <a:r>
              <a:rPr lang="pl-PL" dirty="0"/>
              <a:t>Wydarzeniach</a:t>
            </a:r>
          </a:p>
          <a:p>
            <a:pPr lvl="2"/>
            <a:r>
              <a:rPr lang="pl-PL" dirty="0"/>
              <a:t>Promocjach</a:t>
            </a:r>
          </a:p>
          <a:p>
            <a:pPr lvl="2"/>
            <a:r>
              <a:rPr lang="pl-PL" dirty="0"/>
              <a:t>Konkursach</a:t>
            </a:r>
          </a:p>
          <a:p>
            <a:pPr lvl="2"/>
            <a:r>
              <a:rPr lang="pl-PL" dirty="0"/>
              <a:t>…</a:t>
            </a: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Wykorzystanie mediów społecznościowych w biznesie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1" y="2241325"/>
            <a:ext cx="2595191" cy="4618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55111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Dla kogo będziemy publikować?</a:t>
            </a:r>
          </a:p>
          <a:p>
            <a:r>
              <a:rPr lang="pl-PL" dirty="0"/>
              <a:t>Jaki jest nasz cel?</a:t>
            </a:r>
          </a:p>
          <a:p>
            <a:r>
              <a:rPr lang="pl-PL" dirty="0"/>
              <a:t>Co będziemy publikować?</a:t>
            </a:r>
          </a:p>
          <a:p>
            <a:r>
              <a:rPr lang="pl-PL" dirty="0"/>
              <a:t>Gdzie będziemy publikować?</a:t>
            </a:r>
          </a:p>
          <a:p>
            <a:r>
              <a:rPr lang="pl-PL" dirty="0"/>
              <a:t>Jak często będziemy publikować?</a:t>
            </a:r>
          </a:p>
          <a:p>
            <a:r>
              <a:rPr lang="pl-PL" dirty="0"/>
              <a:t>Kiedy będziemy publikować?</a:t>
            </a:r>
          </a:p>
          <a:p>
            <a:endParaRPr lang="pl-PL" dirty="0"/>
          </a:p>
          <a:p>
            <a:r>
              <a:rPr lang="pl-PL" dirty="0"/>
              <a:t>Monitoring rezultatów</a:t>
            </a: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Strategia budowania treści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330021"/>
            <a:ext cx="4320480" cy="2100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50100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Dobór odbiorców reklamy według</a:t>
            </a:r>
          </a:p>
          <a:p>
            <a:pPr lvl="1"/>
            <a:r>
              <a:rPr lang="pl-PL" dirty="0"/>
              <a:t>Zainteresowań</a:t>
            </a:r>
          </a:p>
          <a:p>
            <a:pPr lvl="1"/>
            <a:r>
              <a:rPr lang="pl-PL" dirty="0"/>
              <a:t>Wieku</a:t>
            </a:r>
          </a:p>
          <a:p>
            <a:pPr lvl="1"/>
            <a:r>
              <a:rPr lang="pl-PL" dirty="0"/>
              <a:t>Płci</a:t>
            </a:r>
          </a:p>
          <a:p>
            <a:pPr lvl="1"/>
            <a:r>
              <a:rPr lang="pl-PL" dirty="0"/>
              <a:t>Dotychczasowej aktywności (</a:t>
            </a:r>
            <a:r>
              <a:rPr lang="pl-PL" dirty="0" err="1"/>
              <a:t>targetowanie</a:t>
            </a:r>
            <a:r>
              <a:rPr lang="pl-PL" dirty="0"/>
              <a:t> behawioralne)</a:t>
            </a:r>
          </a:p>
          <a:p>
            <a:r>
              <a:rPr lang="pl-PL" dirty="0"/>
              <a:t>Precyzyjne </a:t>
            </a:r>
            <a:r>
              <a:rPr lang="pl-PL" dirty="0" err="1"/>
              <a:t>targetowanie</a:t>
            </a:r>
            <a:r>
              <a:rPr lang="pl-PL" dirty="0"/>
              <a:t> to obniżenie kosztów reklamy</a:t>
            </a:r>
          </a:p>
          <a:p>
            <a:r>
              <a:rPr lang="pl-PL" dirty="0"/>
              <a:t>i… zwiększenie liczby </a:t>
            </a:r>
            <a:br>
              <a:rPr lang="pl-PL" dirty="0"/>
            </a:br>
            <a:r>
              <a:rPr lang="pl-PL" dirty="0"/>
              <a:t>konwersji</a:t>
            </a:r>
          </a:p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Precyzyjne </a:t>
            </a:r>
            <a:r>
              <a:rPr lang="pl-PL" dirty="0" err="1"/>
              <a:t>targetowanie</a:t>
            </a:r>
            <a:endParaRPr lang="pl-P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3064" y="4365105"/>
            <a:ext cx="3695146" cy="2463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04168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74053F05-5C90-4232-8B75-6D5E839B1D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Zachęta do interakcji w publikowanej treści</a:t>
            </a:r>
          </a:p>
          <a:p>
            <a:r>
              <a:rPr lang="pl-PL" dirty="0"/>
              <a:t>Algorytmy premiują treści wzbudzające zaangażowanie </a:t>
            </a:r>
          </a:p>
          <a:p>
            <a:r>
              <a:rPr lang="pl-PL" dirty="0"/>
              <a:t>Stworzenie </a:t>
            </a:r>
            <a:r>
              <a:rPr lang="pl-PL" dirty="0" err="1"/>
              <a:t>virala</a:t>
            </a:r>
            <a:r>
              <a:rPr lang="pl-PL" dirty="0"/>
              <a:t>, który będzie udostępniany przez klientów na ich profilach daje </a:t>
            </a:r>
            <a:r>
              <a:rPr lang="pl-PL" dirty="0" err="1"/>
              <a:t>eksponencjalny</a:t>
            </a:r>
            <a:r>
              <a:rPr lang="pl-PL" dirty="0"/>
              <a:t> przyrost ich liczby</a:t>
            </a:r>
          </a:p>
          <a:p>
            <a:r>
              <a:rPr lang="pl-PL" dirty="0"/>
              <a:t>Inwestycja w gromadzenie społeczności (</a:t>
            </a:r>
            <a:r>
              <a:rPr lang="pl-PL" dirty="0" err="1"/>
              <a:t>followers</a:t>
            </a:r>
            <a:r>
              <a:rPr lang="pl-PL" dirty="0"/>
              <a:t>) jest długoterminowa</a:t>
            </a:r>
          </a:p>
          <a:p>
            <a:endParaRPr lang="pl-PL" dirty="0"/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0B059B40-3405-48E4-A837-E885A26BD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Wykorzystanie efektów sieciowych SM</a:t>
            </a:r>
          </a:p>
        </p:txBody>
      </p:sp>
    </p:spTree>
    <p:extLst>
      <p:ext uri="{BB962C8B-B14F-4D97-AF65-F5344CB8AC3E}">
        <p14:creationId xmlns:p14="http://schemas.microsoft.com/office/powerpoint/2010/main" val="22185939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Media społecznościowe to złodziej czasu, ale również…</a:t>
            </a:r>
          </a:p>
          <a:p>
            <a:r>
              <a:rPr lang="pl-PL" dirty="0"/>
              <a:t>ciekawe narzędzie marketingowe</a:t>
            </a: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Podsumowanie</a:t>
            </a:r>
          </a:p>
        </p:txBody>
      </p:sp>
    </p:spTree>
    <p:extLst>
      <p:ext uri="{BB962C8B-B14F-4D97-AF65-F5344CB8AC3E}">
        <p14:creationId xmlns:p14="http://schemas.microsoft.com/office/powerpoint/2010/main" val="8281275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Kaplan, Andreas M.; Michael </a:t>
            </a:r>
            <a:r>
              <a:rPr lang="en-US" dirty="0" err="1"/>
              <a:t>Haenlein</a:t>
            </a:r>
            <a:r>
              <a:rPr lang="en-US" dirty="0"/>
              <a:t> (2010): </a:t>
            </a:r>
            <a:r>
              <a:rPr lang="en-US" i="1" dirty="0"/>
              <a:t>Users of the world, unite! The challenges and opportunities of Social Media.</a:t>
            </a:r>
            <a:r>
              <a:rPr lang="en-US" dirty="0"/>
              <a:t> Business Horizons 53(1): 59–68.</a:t>
            </a:r>
            <a:endParaRPr lang="pl-PL" dirty="0"/>
          </a:p>
          <a:p>
            <a:r>
              <a:rPr lang="pl-PL" dirty="0"/>
              <a:t>https://ciekawe.org/2015/05/23/8-zasad-bezpieczenstwa-w-social-media/</a:t>
            </a:r>
          </a:p>
          <a:p>
            <a:r>
              <a:rPr lang="pl-PL" dirty="0"/>
              <a:t>https://serwisy.gazetaprawna.pl/nowe-technologie/galerie/978734,duze-zdjecie,1,zaklejanie-kamerki-w-laptopie.html</a:t>
            </a:r>
          </a:p>
          <a:p>
            <a:r>
              <a:rPr lang="pl-PL" dirty="0"/>
              <a:t>Żukowski Marcin, „Twoja firma w </a:t>
            </a:r>
            <a:r>
              <a:rPr lang="pl-PL" dirty="0" err="1"/>
              <a:t>Social</a:t>
            </a:r>
            <a:r>
              <a:rPr lang="pl-PL" dirty="0"/>
              <a:t> Mediach”, Helion 2018.</a:t>
            </a:r>
          </a:p>
          <a:p>
            <a:r>
              <a:rPr lang="en-US" dirty="0" err="1"/>
              <a:t>Twenge</a:t>
            </a:r>
            <a:r>
              <a:rPr lang="en-US" dirty="0"/>
              <a:t>, J. M., Joiner, T. E., Rogers, M. L., &amp; Martin, G. N. (2018). Increases in depressive symptoms, suicide-related outcomes, and suicide rates among US adolescents after 2010 and links to increased new media screen time. </a:t>
            </a:r>
            <a:r>
              <a:rPr lang="en-US" i="1" dirty="0"/>
              <a:t>Clinical Psychological Science</a:t>
            </a:r>
            <a:r>
              <a:rPr lang="en-US" dirty="0"/>
              <a:t>, </a:t>
            </a:r>
            <a:r>
              <a:rPr lang="en-US" i="1" dirty="0"/>
              <a:t>6</a:t>
            </a:r>
            <a:r>
              <a:rPr lang="en-US" dirty="0"/>
              <a:t>(1), 3-17.</a:t>
            </a:r>
            <a:endParaRPr lang="pl-PL" dirty="0"/>
          </a:p>
          <a:p>
            <a:r>
              <a:rPr lang="en-US" dirty="0"/>
              <a:t>https://pl.wikipedia.org/wiki/Ba%C5%84ka_filtruj%C4%85ca</a:t>
            </a:r>
            <a:endParaRPr lang="pl-PL" dirty="0"/>
          </a:p>
          <a:p>
            <a:r>
              <a:rPr lang="pl-PL" dirty="0" err="1"/>
              <a:t>McNamee</a:t>
            </a:r>
            <a:r>
              <a:rPr lang="pl-PL" dirty="0"/>
              <a:t> Roger, Nabici w Facebooka, Media Rodzina, Poznań 2019.</a:t>
            </a:r>
            <a:endParaRPr lang="en-US" dirty="0"/>
          </a:p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Bibliografia</a:t>
            </a:r>
          </a:p>
        </p:txBody>
      </p:sp>
    </p:spTree>
    <p:extLst>
      <p:ext uri="{BB962C8B-B14F-4D97-AF65-F5344CB8AC3E}">
        <p14:creationId xmlns:p14="http://schemas.microsoft.com/office/powerpoint/2010/main" val="3261013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pl-PL" dirty="0"/>
              <a:t>Media społecznościowe to internetowe aplikacje, które:</a:t>
            </a:r>
          </a:p>
          <a:p>
            <a:r>
              <a:rPr lang="pl-PL" dirty="0"/>
              <a:t>opierają się na </a:t>
            </a:r>
            <a:r>
              <a:rPr lang="pl-PL"/>
              <a:t>ideologicznych </a:t>
            </a:r>
            <a:br>
              <a:rPr lang="pl-PL"/>
            </a:br>
            <a:r>
              <a:rPr lang="pl-PL"/>
              <a:t>i </a:t>
            </a:r>
            <a:r>
              <a:rPr lang="pl-PL" dirty="0"/>
              <a:t>technologicznych podstawach </a:t>
            </a:r>
            <a:r>
              <a:rPr lang="pl-PL" b="1" dirty="0"/>
              <a:t>Web 2.0 </a:t>
            </a:r>
          </a:p>
          <a:p>
            <a:r>
              <a:rPr lang="pl-PL" dirty="0"/>
              <a:t>umożliwiają tworzenie i wymianę wygenerowanych przez użytkowników treści</a:t>
            </a:r>
          </a:p>
          <a:p>
            <a:pPr marL="109728" indent="0">
              <a:buNone/>
            </a:pPr>
            <a:r>
              <a:rPr lang="pl-PL" dirty="0"/>
              <a:t>[</a:t>
            </a:r>
            <a:r>
              <a:rPr lang="en-US" dirty="0"/>
              <a:t>Kaplan Andreas; Michael </a:t>
            </a:r>
            <a:r>
              <a:rPr lang="en-US" dirty="0" err="1"/>
              <a:t>Haenlein</a:t>
            </a:r>
            <a:r>
              <a:rPr lang="en-US" dirty="0"/>
              <a:t> (2010)</a:t>
            </a:r>
            <a:r>
              <a:rPr lang="pl-PL" dirty="0"/>
              <a:t>]</a:t>
            </a: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Definicja Mediów Społecznościowych</a:t>
            </a:r>
          </a:p>
        </p:txBody>
      </p:sp>
    </p:spTree>
    <p:extLst>
      <p:ext uri="{BB962C8B-B14F-4D97-AF65-F5344CB8AC3E}">
        <p14:creationId xmlns:p14="http://schemas.microsoft.com/office/powerpoint/2010/main" val="36986692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pl-PL" sz="3600" dirty="0"/>
              <a:t>Rodzaje mediów społecznościowych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91274"/>
            <a:ext cx="8157126" cy="5766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866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Świat w liczbach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340768"/>
            <a:ext cx="9042409" cy="5086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48904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Dynamika wzrostu 2021 vs 2020</a:t>
            </a:r>
            <a:endParaRPr lang="en-GB" dirty="0"/>
          </a:p>
        </p:txBody>
      </p:sp>
      <p:pic>
        <p:nvPicPr>
          <p:cNvPr id="2050" name="Picture 2" descr="https://image.slidesharecdn.com/datareportal20210127gd001digital2021globaloverviewreportjanuary2021v01-210127030340/95/digital-2021-global-overview-report-january-2021-v01-9-1024.jpg?cb=16117236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81" y="1340768"/>
            <a:ext cx="8985515" cy="5054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02372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738" y="890588"/>
            <a:ext cx="5724525" cy="507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89686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5 lat i 4 miesiące naszego życia spędzimy w SM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412776"/>
            <a:ext cx="5638800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33489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Ile dziennie spędzamy w SM w zależności od wieku i płci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1884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99669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l">
  <a:themeElements>
    <a:clrScheme name="Hol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Hol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Hol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1749</TotalTime>
  <Words>791</Words>
  <Application>Microsoft Office PowerPoint</Application>
  <PresentationFormat>Pokaz na ekranie (4:3)</PresentationFormat>
  <Paragraphs>109</Paragraphs>
  <Slides>25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25</vt:i4>
      </vt:variant>
    </vt:vector>
  </HeadingPairs>
  <TitlesOfParts>
    <vt:vector size="30" baseType="lpstr">
      <vt:lpstr>Lucida Sans Unicode</vt:lpstr>
      <vt:lpstr>Verdana</vt:lpstr>
      <vt:lpstr>Wingdings 2</vt:lpstr>
      <vt:lpstr>Wingdings 3</vt:lpstr>
      <vt:lpstr>Hol</vt:lpstr>
      <vt:lpstr>Media społecznościowe narzędzie marketingowe</vt:lpstr>
      <vt:lpstr>Plan prezentacji</vt:lpstr>
      <vt:lpstr>Definicja Mediów Społecznościowych</vt:lpstr>
      <vt:lpstr>Rodzaje mediów społecznościowych</vt:lpstr>
      <vt:lpstr>Świat w liczbach</vt:lpstr>
      <vt:lpstr>Dynamika wzrostu 2021 vs 2020</vt:lpstr>
      <vt:lpstr>Prezentacja programu PowerPoint</vt:lpstr>
      <vt:lpstr>5 lat i 4 miesiące naszego życia spędzimy w SM</vt:lpstr>
      <vt:lpstr>Ile dziennie spędzamy w SM w zależności od wieku i płci</vt:lpstr>
      <vt:lpstr>Zagrożenia</vt:lpstr>
      <vt:lpstr>Zasady</vt:lpstr>
      <vt:lpstr>Zasady cd</vt:lpstr>
      <vt:lpstr>Zasady - Chroń swoją prywatność </vt:lpstr>
      <vt:lpstr>Fake news</vt:lpstr>
      <vt:lpstr>Prezentacja programu PowerPoint</vt:lpstr>
      <vt:lpstr>Zasady – nie lajkuj wszystkiego…</vt:lpstr>
      <vt:lpstr>…lub lajkuj wszystko </vt:lpstr>
      <vt:lpstr>Brain hacking</vt:lpstr>
      <vt:lpstr>Film i książka, z którymi warto się zapoznać</vt:lpstr>
      <vt:lpstr>Wykorzystanie mediów społecznościowych w biznesie</vt:lpstr>
      <vt:lpstr>Strategia budowania treści</vt:lpstr>
      <vt:lpstr>Precyzyjne targetowanie</vt:lpstr>
      <vt:lpstr>Wykorzystanie efektów sieciowych SM</vt:lpstr>
      <vt:lpstr>Podsumowanie</vt:lpstr>
      <vt:lpstr>Bibliografia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Media społecznościowe – jak mądrze z nich korzystać</dc:title>
  <dc:creator>Użytkownik systemu Windows</dc:creator>
  <cp:lastModifiedBy>Hanna Chodak</cp:lastModifiedBy>
  <cp:revision>54</cp:revision>
  <dcterms:created xsi:type="dcterms:W3CDTF">2019-09-13T14:05:49Z</dcterms:created>
  <dcterms:modified xsi:type="dcterms:W3CDTF">2021-11-04T17:36:25Z</dcterms:modified>
</cp:coreProperties>
</file>