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78" r:id="rId9"/>
    <p:sldId id="279" r:id="rId10"/>
    <p:sldId id="280" r:id="rId11"/>
    <p:sldId id="265" r:id="rId12"/>
    <p:sldId id="275" r:id="rId13"/>
    <p:sldId id="281" r:id="rId14"/>
    <p:sldId id="282" r:id="rId15"/>
    <p:sldId id="277" r:id="rId16"/>
    <p:sldId id="268" r:id="rId17"/>
    <p:sldId id="273" r:id="rId18"/>
    <p:sldId id="274" r:id="rId19"/>
    <p:sldId id="276" r:id="rId20"/>
    <p:sldId id="25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000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36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7317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3651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3662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7030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4760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034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539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932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761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895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528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7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026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82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915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9DD47-94C6-4DF2-A36F-3EED9D280F73}" type="datetimeFigureOut">
              <a:rPr lang="pl-PL" smtClean="0"/>
              <a:t>10.06.2024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EE368-B2F2-4365-9E26-EB9A2C4732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49960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obsanger.blogspot.com/2011/02/taxes-at-lowest-since-1950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nd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pedia.org/keyboard/t/tax-advisors.htm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oradnikprzedsiebiorcy.pl/-podatek-vat-cz-8-stawki-podatkowe-i-zwolnienia-podatkowe" TargetMode="External"/><Relationship Id="rId2" Type="http://schemas.openxmlformats.org/officeDocument/2006/relationships/hyperlink" Target="http://www.mf.gov.p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siegowosc.infor.pl/wiadomosci/5620559,podatek-od-nieruchomosci-w-2023-roku-warszawa-krakow-wroclaw-lodz-poznan-gdansk-katowice-szczecin-bydgosz-lublin-bialystok.html#google_vignette" TargetMode="External"/><Relationship Id="rId4" Type="http://schemas.openxmlformats.org/officeDocument/2006/relationships/hyperlink" Target="https://poradnikprzedsiebiorcy.pl/-ulga-ip-box-na-jakich-zasadach-jest-przyznawan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pngimg.com/png/18011-tax-png-clipar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Podatki w przedsiębiorstwie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1800" dirty="0"/>
              <a:t>Autor: dr hab. inż. Grzegorz Chodak, prof. </a:t>
            </a:r>
            <a:r>
              <a:rPr lang="pl-PL" sz="1800" dirty="0" err="1"/>
              <a:t>PWr</a:t>
            </a:r>
            <a:endParaRPr lang="pl-PL" sz="18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B19D90D-F6D4-499D-B542-A9066F96CE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760296" y="4005064"/>
            <a:ext cx="2699227" cy="215589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06388EC-9832-4804-8FD0-DB0C9E816113}"/>
              </a:ext>
            </a:extLst>
          </p:cNvPr>
          <p:cNvSpPr txBox="1"/>
          <p:nvPr/>
        </p:nvSpPr>
        <p:spPr>
          <a:xfrm>
            <a:off x="9784810" y="6307389"/>
            <a:ext cx="1674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jobsanger.blogspot.com/2011/02/taxes-at-lowest-since-1950.html"/>
              </a:rPr>
              <a:t>To zdjęcie</a:t>
            </a:r>
            <a:r>
              <a:rPr lang="en-GB" sz="900"/>
              <a:t>, autor: Nieznany autor, licencja: </a:t>
            </a:r>
            <a:r>
              <a:rPr lang="en-GB" sz="900">
                <a:hlinkClick r:id="rId4" tooltip="https://creativecommons.org/licenses/by-nc-nd/3.0/"/>
              </a:rPr>
              <a:t>CC BY-NC-ND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3096136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6E4C65-32B8-0191-7703-A044550D6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i="0" dirty="0">
                <a:effectLst/>
                <a:latin typeface="Open Sans" panose="020B0606030504020204" pitchFamily="34" charset="0"/>
              </a:rPr>
              <a:t>Kwalifikowane </a:t>
            </a:r>
            <a:r>
              <a:rPr lang="pl-PL" b="0" i="0" dirty="0" err="1">
                <a:effectLst/>
                <a:latin typeface="Open Sans" panose="020B0606030504020204" pitchFamily="34" charset="0"/>
              </a:rPr>
              <a:t>Intellectual</a:t>
            </a:r>
            <a:r>
              <a:rPr lang="pl-PL" b="0" i="0" dirty="0">
                <a:effectLst/>
                <a:latin typeface="Open Sans" panose="020B0606030504020204" pitchFamily="34" charset="0"/>
              </a:rPr>
              <a:t> </a:t>
            </a:r>
            <a:r>
              <a:rPr lang="pl-PL" b="0" i="0" dirty="0" err="1">
                <a:effectLst/>
                <a:latin typeface="Open Sans" panose="020B0606030504020204" pitchFamily="34" charset="0"/>
              </a:rPr>
              <a:t>Property</a:t>
            </a:r>
            <a:r>
              <a:rPr lang="pl-PL" b="0" i="0" dirty="0">
                <a:effectLst/>
                <a:latin typeface="Open Sans" panose="020B0606030504020204" pitchFamily="34" charset="0"/>
              </a:rPr>
              <a:t> (IP)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2EAAEE-457D-6B63-5E23-DD6B1A205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pl-PL" b="0" i="0" dirty="0">
                <a:effectLst/>
                <a:latin typeface="Nunito Sans" pitchFamily="2" charset="-18"/>
              </a:rPr>
              <a:t>Zgodnie z ustawą do </a:t>
            </a:r>
            <a:r>
              <a:rPr lang="pl-PL" b="1" i="0" dirty="0">
                <a:effectLst/>
                <a:latin typeface="Nunito Sans" pitchFamily="2" charset="-18"/>
              </a:rPr>
              <a:t>kwalifikowanych IP</a:t>
            </a:r>
            <a:r>
              <a:rPr lang="pl-PL" b="0" i="0" dirty="0">
                <a:effectLst/>
                <a:latin typeface="Nunito Sans" pitchFamily="2" charset="-18"/>
              </a:rPr>
              <a:t> zaliczamy: 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patent;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prawo ochronne na wzór użytkowy;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prawo z rejestracji wzoru przemysłowego;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dodatkowe prawo ochronne dla patentu na produkt leczniczy lub produkt ochrony roślin;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prawo z rejestracji produktu leczniczego i produktu leczniczego weterynaryjnego dopuszczonego do obrotu oraz wyłączne prawo, o którym mowa w ustawie o ochronie prawnej odmian roślin;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prawo z rejestracji topografii układu scalonego;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chemeClr val="accent2"/>
                </a:solidFill>
                <a:effectLst/>
                <a:latin typeface="Nunito Sans" pitchFamily="2" charset="-18"/>
              </a:rPr>
              <a:t>autorskie prawo do programu komputerowego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288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Podatki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sz="2800" b="1" dirty="0"/>
              <a:t>podatki pośrednie</a:t>
            </a:r>
            <a:r>
              <a:rPr lang="pl-PL" sz="2800" dirty="0"/>
              <a:t> – obciążają podatnika w sposób nie pozostający w ścisłym związku z jego sytuacją dochodową i majątkową; są to podatki ukryte. Do podatków bezpośrednich zalicza się:</a:t>
            </a:r>
            <a:endParaRPr lang="pl-PL" sz="1400" dirty="0"/>
          </a:p>
          <a:p>
            <a:pPr lvl="2"/>
            <a:r>
              <a:rPr lang="pl-PL" sz="2400" dirty="0"/>
              <a:t>VAT – podatek od towarów i usług (stawka podstawowa 23%, 8%, 5%, 0%, zw.)</a:t>
            </a:r>
            <a:endParaRPr lang="pl-PL" sz="1200" dirty="0"/>
          </a:p>
          <a:p>
            <a:pPr lvl="2"/>
            <a:r>
              <a:rPr lang="pl-PL" sz="2400" dirty="0"/>
              <a:t>akcyza</a:t>
            </a:r>
            <a:endParaRPr lang="pl-PL" sz="1200" dirty="0"/>
          </a:p>
          <a:p>
            <a:pPr lvl="2"/>
            <a:r>
              <a:rPr lang="pl-PL" sz="2400" dirty="0"/>
              <a:t>cło – z formalnego punktu widzenia nie jest podatkiem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930295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77A396-1F60-4BCD-9697-F5A91D732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Stawki podatku vat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E04F0B-01F6-4FD0-AAD4-5A889D15C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/>
              <a:t>23% podstawowa stawka podatku;</a:t>
            </a:r>
          </a:p>
          <a:p>
            <a:r>
              <a:rPr lang="pl-PL" dirty="0"/>
              <a:t>8% stawka stosowana do wybranych towarów i usług jakie zostały wymienione w załączniku nr 3 np. </a:t>
            </a:r>
          </a:p>
          <a:p>
            <a:pPr lvl="1"/>
            <a:r>
              <a:rPr lang="pl-PL" dirty="0"/>
              <a:t>ziemia ogrodnicza, książki, gazety, obrazki i pozostałe wyroby przemysłu poligraficznego, drukowane, oraz do budowy, dostawy, remontu, modernizacji oraz termomodernizacji, a także przebudowy obiektów budowlanych lub ich części, jeśli są one zaliczone do budownictwa objętego społecznym programem mieszkaniowym;</a:t>
            </a:r>
          </a:p>
          <a:p>
            <a:r>
              <a:rPr lang="pl-PL" dirty="0"/>
              <a:t>5% stawka dla towarów jakie zostały wymienione w załączniku nr 10 czyli: </a:t>
            </a:r>
          </a:p>
          <a:p>
            <a:pPr lvl="1"/>
            <a:r>
              <a:rPr lang="pl-PL" dirty="0"/>
              <a:t>większość produktów spożywczych oraz smoczki dla niemowląt i dzieci jak również dyski, taśmy, półprzewodnikowe urządzenia pamięci trwałej;</a:t>
            </a:r>
          </a:p>
          <a:p>
            <a:r>
              <a:rPr lang="pl-PL" dirty="0"/>
              <a:t>0% stosowana dla wewnątrzwspólnotowej dostawy towarów (WDT) oraz eksportu towarów, a także dla towarów wymienionych w załączniku nr 8 oraz w przypadkach szczególnych (art. 83 ust. 1);</a:t>
            </a:r>
          </a:p>
          <a:p>
            <a:r>
              <a:rPr lang="pl-PL" dirty="0" err="1"/>
              <a:t>zw</a:t>
            </a:r>
            <a:r>
              <a:rPr lang="pl-PL" dirty="0"/>
              <a:t> (zwolniony) nie jest wymieniona bezpośrednio w ustawie ale używa się jej w przypadku sprzedaży towarów lub usług jaka korzysta ze zwolnienia przedmiotowego VAT.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851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F09889-2E2E-0C0E-90E6-3BFDAE940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8406B8-7194-5F89-BE6C-E667C244D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Pewne przedsiębiorstwo prowadzi działalność produkcyjną. Za surowce płaci 1000zł netto (VAT na te surowce wynosi 23%). Po przetworzeniu surowców sprzedaje gotowy wyrób w cenie brutto 2460zł (VAT na ten wyrób wynosi 23%). Przedsiębiorstwo sprzedało w ciągu miesiąca 100 sztuk wyprodukowanych przez siebie wyrobów. Oblicz ile przedsiębiorstwo będzie musiało odprowadzić podatku VAT (lub jaki uzyska zwrot z urzędu) oraz podatku dochodowego do urzędu skarbowego.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615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1466BE-3FC8-BA17-4330-CE2D6B304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EC4ED4-42E3-E166-BA4F-18887DF81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Jeśli przedsiębiorstwo jest płatnikiem podatku VAT (</a:t>
            </a:r>
            <a:r>
              <a:rPr lang="pl-PL" dirty="0" err="1"/>
              <a:t>vatowcem</a:t>
            </a:r>
            <a:r>
              <a:rPr lang="pl-PL" dirty="0"/>
              <a:t>) to podatki dochodowe płaci od kwot netto</a:t>
            </a:r>
          </a:p>
          <a:p>
            <a:r>
              <a:rPr lang="pl-PL" dirty="0"/>
              <a:t>Płacąc podatek VAT odprowadza do Urzędu Skarbowego nadwyżkę podatku należnego (VAT w sprzedaży) nad naliczonym (VAT w kosztach)</a:t>
            </a:r>
          </a:p>
          <a:p>
            <a:r>
              <a:rPr lang="pl-PL" dirty="0"/>
              <a:t>Podatek VAT można rozliczać miesięcznie lub kwartalnie</a:t>
            </a:r>
          </a:p>
          <a:p>
            <a:r>
              <a:rPr lang="pl-PL" dirty="0"/>
              <a:t>Zwolnieni z płacenia podatku VAT są przedsiębiorcy, u których obrót ze sprzedaży opodatkowanej nie przekroczył sumy 200 000 zł</a:t>
            </a:r>
          </a:p>
          <a:p>
            <a:r>
              <a:rPr lang="pl-PL" dirty="0"/>
              <a:t>Podatek VAT płacimy do dnia 25 następnego miesiąca (jeśli rozliczenie miesięczne) lub 25 dnia kolejnego miesiąca następującego po kwartale (</a:t>
            </a:r>
            <a:r>
              <a:rPr lang="pl-PL"/>
              <a:t>rozliczenie kwartalne)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589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2C5467-FA6F-410E-9455-DDB5C7928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Stawki podatku od nieruchomości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B3D67B-3935-4AB6-AEC5-E37FD8090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33BF767-F47C-40E0-8CC7-E4B2DE209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037" y="500062"/>
            <a:ext cx="7019925" cy="5857875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8319900-2B35-581D-8C9F-5A2CE9C37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509587"/>
            <a:ext cx="7162800" cy="58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691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Elementy techniki podatkowej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pl-PL" sz="2800" b="1" dirty="0"/>
              <a:t>podmiot opodatkowania</a:t>
            </a:r>
            <a:r>
              <a:rPr lang="pl-PL" sz="2800" dirty="0"/>
              <a:t> – osoba na której ciąży obowiązek podatkowy; czynny – organ, bierny – podatnik;</a:t>
            </a:r>
            <a:endParaRPr lang="pl-PL" sz="1400" dirty="0"/>
          </a:p>
          <a:p>
            <a:pPr lvl="0"/>
            <a:r>
              <a:rPr lang="pl-PL" sz="2800" b="1" dirty="0"/>
              <a:t>przedmiot podatku</a:t>
            </a:r>
            <a:r>
              <a:rPr lang="pl-PL" sz="2800" dirty="0"/>
              <a:t> – rzecz lub zdarzenie, które wywołują obowiązek podatkowy,</a:t>
            </a:r>
            <a:endParaRPr lang="pl-PL" sz="1400" dirty="0"/>
          </a:p>
          <a:p>
            <a:pPr lvl="0"/>
            <a:r>
              <a:rPr lang="pl-PL" sz="2800" b="1" dirty="0"/>
              <a:t>podstawa opodatkowania </a:t>
            </a:r>
            <a:r>
              <a:rPr lang="pl-PL" sz="2800" dirty="0"/>
              <a:t>– wartościowo bądź ilościowo określony przedmiot opodatkowania</a:t>
            </a:r>
            <a:endParaRPr lang="pl-PL" sz="1400" dirty="0"/>
          </a:p>
          <a:p>
            <a:pPr lvl="0"/>
            <a:r>
              <a:rPr lang="pl-PL" sz="2800" b="1" dirty="0"/>
              <a:t>stawka podatkowa</a:t>
            </a:r>
            <a:r>
              <a:rPr lang="pl-PL" sz="2800" dirty="0"/>
              <a:t>:</a:t>
            </a:r>
            <a:endParaRPr lang="pl-PL" sz="1400" dirty="0"/>
          </a:p>
          <a:p>
            <a:pPr lvl="1"/>
            <a:r>
              <a:rPr lang="pl-PL" dirty="0"/>
              <a:t>stawka kwotowa – określa konkretną kwotę do zapłacenia,</a:t>
            </a:r>
            <a:endParaRPr lang="pl-PL" sz="1200" dirty="0"/>
          </a:p>
          <a:p>
            <a:pPr lvl="1"/>
            <a:r>
              <a:rPr lang="pl-PL" dirty="0"/>
              <a:t>stawka procentowa,</a:t>
            </a:r>
            <a:endParaRPr lang="pl-PL" sz="1200" dirty="0"/>
          </a:p>
          <a:p>
            <a:pPr lvl="1"/>
            <a:r>
              <a:rPr lang="pl-PL" dirty="0"/>
              <a:t>stawki stałe (liniowe)</a:t>
            </a:r>
            <a:endParaRPr lang="pl-PL" sz="1200" dirty="0"/>
          </a:p>
          <a:p>
            <a:pPr lvl="1"/>
            <a:r>
              <a:rPr lang="pl-PL" dirty="0"/>
              <a:t>stawki zmienne,</a:t>
            </a:r>
            <a:endParaRPr lang="pl-PL" sz="1200" dirty="0"/>
          </a:p>
          <a:p>
            <a:pPr lvl="2"/>
            <a:r>
              <a:rPr lang="pl-PL" sz="2400" dirty="0"/>
              <a:t>stawki progresywne – stawki podatkowe rosną wraz ze wzrostem dochodu</a:t>
            </a:r>
            <a:endParaRPr lang="pl-PL" sz="1200" dirty="0"/>
          </a:p>
          <a:p>
            <a:pPr lvl="2"/>
            <a:r>
              <a:rPr lang="pl-PL" sz="2400" dirty="0"/>
              <a:t>stawki regresywne – stawki podatkowe maleją wraz ze wzrostem dochodu</a:t>
            </a:r>
            <a:endParaRPr lang="pl-PL" sz="1200" dirty="0"/>
          </a:p>
          <a:p>
            <a:pPr lvl="0"/>
            <a:r>
              <a:rPr lang="pl-PL" sz="2800" b="1" dirty="0"/>
              <a:t>zwolnienia, ulgi i zwyżki podatkowe</a:t>
            </a:r>
            <a:r>
              <a:rPr lang="pl-PL" sz="2800" dirty="0"/>
              <a:t>.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739056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wysokich podatków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3184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Wysokie podatki:</a:t>
            </a:r>
          </a:p>
          <a:p>
            <a:pPr lvl="0"/>
            <a:r>
              <a:rPr lang="pl-PL" dirty="0"/>
              <a:t>zniechęcają do pracy (zwłaszcza podatek dochodowy);</a:t>
            </a:r>
          </a:p>
          <a:p>
            <a:pPr lvl="0"/>
            <a:r>
              <a:rPr lang="pl-PL" dirty="0"/>
              <a:t>zmniejszają efektywność procesu tworzenia kapitału;</a:t>
            </a:r>
          </a:p>
          <a:p>
            <a:pPr lvl="0"/>
            <a:r>
              <a:rPr lang="pl-PL" dirty="0"/>
              <a:t>ulgi podatkowe powodują rozrost biurokracji i zakłócają mechanizmy konkurencji.</a:t>
            </a:r>
          </a:p>
          <a:p>
            <a:pPr lvl="0"/>
            <a:r>
              <a:rPr lang="pl-PL" dirty="0"/>
              <a:t>unikanie płacenia podatków generuje dodatkowe koszty</a:t>
            </a:r>
          </a:p>
          <a:p>
            <a:pPr lvl="0"/>
            <a:r>
              <a:rPr lang="pl-PL" dirty="0"/>
              <a:t>opodatkowanie pracy zakłóca rynek pracy i powoduje wiele patologii (praca na czarno, „dziwne umowy o dzieło” itp.)</a:t>
            </a:r>
          </a:p>
          <a:p>
            <a:r>
              <a:rPr lang="pl-PL" dirty="0"/>
              <a:t>nadmierne obciążenia związane ze zniekształceniem ceny przez pobierane podatki</a:t>
            </a:r>
          </a:p>
          <a:p>
            <a:pPr lvl="1"/>
            <a:r>
              <a:rPr lang="pl-PL" dirty="0"/>
              <a:t>wiele przedsięwzięć okazuje się niezyskownymi, kiedy uwzględni się w rachunku ekonomicznym koszty oddawanych państwu podatków.</a:t>
            </a:r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8540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 radzić sobie z podatkami w przedsiębiorstwie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Dobry doradca podatkowy (biuro rachunkowe z doradcą podatkowym)</a:t>
            </a:r>
          </a:p>
          <a:p>
            <a:pPr lvl="1"/>
            <a:r>
              <a:rPr lang="pl-PL" dirty="0"/>
              <a:t>Co można zaliczyć w koszty?</a:t>
            </a:r>
          </a:p>
          <a:p>
            <a:pPr lvl="1"/>
            <a:r>
              <a:rPr lang="pl-PL" dirty="0"/>
              <a:t>Jak można odsunąć moment płacenia podatku w czasie (np. VAT kwartalny)?</a:t>
            </a:r>
          </a:p>
          <a:p>
            <a:pPr lvl="1"/>
            <a:r>
              <a:rPr lang="pl-PL" dirty="0"/>
              <a:t>Z jakich ulg i odliczeń można skorzystać?</a:t>
            </a:r>
          </a:p>
          <a:p>
            <a:pPr lvl="0"/>
            <a:r>
              <a:rPr lang="pl-PL" dirty="0"/>
              <a:t>Bieżąca analiza przychodów i kosztów i potencjalnych podatków</a:t>
            </a:r>
          </a:p>
          <a:p>
            <a:pPr lvl="0"/>
            <a:r>
              <a:rPr lang="pl-PL" dirty="0"/>
              <a:t>Pamiętanie o ewidencji wszystkich kosztów uzyskania przychodu</a:t>
            </a:r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8780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079652-03AD-433F-BCF2-69333E6C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6E00CF-65EA-4A71-BE8A-33BF34DD6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Znajomość systemu podatkowego pozwala lepszą optymalizację podatkową </a:t>
            </a:r>
          </a:p>
          <a:p>
            <a:r>
              <a:rPr lang="pl-PL" dirty="0"/>
              <a:t>Dobry doradca podatkowy to podstawa </a:t>
            </a:r>
            <a:r>
              <a:rPr lang="pl-PL" dirty="0">
                <a:sym typeface="Wingdings" panose="05000000000000000000" pitchFamily="2" charset="2"/>
              </a:rPr>
              <a:t></a:t>
            </a:r>
            <a:endParaRPr lang="pl-PL" dirty="0"/>
          </a:p>
          <a:p>
            <a:endParaRPr lang="en-GB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EF480BE-5E05-47A6-9CB6-00CFFA02E3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12224" y="4149080"/>
            <a:ext cx="3307296" cy="2204864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D05DFAA9-3C9F-4AC3-96EF-603714A6AEBE}"/>
              </a:ext>
            </a:extLst>
          </p:cNvPr>
          <p:cNvSpPr txBox="1"/>
          <p:nvPr/>
        </p:nvSpPr>
        <p:spPr>
          <a:xfrm>
            <a:off x="8508268" y="6510562"/>
            <a:ext cx="29112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www.picpedia.org/keyboard/t/tax-advisors.html"/>
              </a:rPr>
              <a:t>To zdjęcie</a:t>
            </a:r>
            <a:r>
              <a:rPr lang="en-GB" sz="900"/>
              <a:t>, autor: Nieznany autor, licencja: </a:t>
            </a:r>
            <a:r>
              <a:rPr lang="en-GB" sz="900">
                <a:hlinkClick r:id="rId4" tooltip="https://creativecommons.org/licenses/by-sa/3.0/"/>
              </a:rPr>
              <a:t>CC BY-SA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338216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wykładu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System podatkowy i podatek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Klasyfikacja podatków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Liczenie podatków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Elementy techniki podatkowej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Zasady podatkowe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Skutki podatków</a:t>
            </a:r>
          </a:p>
        </p:txBody>
      </p:sp>
    </p:spTree>
    <p:extLst>
      <p:ext uri="{BB962C8B-B14F-4D97-AF65-F5344CB8AC3E}">
        <p14:creationId xmlns:p14="http://schemas.microsoft.com/office/powerpoint/2010/main" val="2914824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Bibliografia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Eulalia Skawińska, Katarzyna G. Sobiech-Grabka, Kataryna A. </a:t>
            </a:r>
            <a:r>
              <a:rPr lang="pl-PL" dirty="0" err="1"/>
              <a:t>Nawrot</a:t>
            </a:r>
            <a:r>
              <a:rPr lang="pl-PL" dirty="0"/>
              <a:t>, </a:t>
            </a:r>
            <a:r>
              <a:rPr lang="pl-PL" b="1" i="1" dirty="0"/>
              <a:t>Makroekonomia. Teoretyczne i praktyczne aspekty gospodarki rynkowej</a:t>
            </a:r>
            <a:r>
              <a:rPr lang="pl-PL" b="1" dirty="0"/>
              <a:t>, Polskie Wydawnictwo Ekonomiczne, Warszawa 2010</a:t>
            </a:r>
          </a:p>
          <a:p>
            <a:r>
              <a:rPr lang="pl-PL" b="1" dirty="0"/>
              <a:t>Korwin-Mikke J. Podatki czyli rzecz o grabieży</a:t>
            </a:r>
          </a:p>
          <a:p>
            <a:r>
              <a:rPr lang="pl-PL" b="1" dirty="0">
                <a:hlinkClick r:id="rId2"/>
              </a:rPr>
              <a:t>www.mf.gov.pl</a:t>
            </a:r>
            <a:endParaRPr lang="pl-PL" b="1" dirty="0"/>
          </a:p>
          <a:p>
            <a:r>
              <a:rPr lang="pl-PL" dirty="0">
                <a:hlinkClick r:id="rId3"/>
              </a:rPr>
              <a:t>https://poradnikprzedsiebiorcy.pl/-podatek-vat-cz-8-stawki-podatkowe-i-zwolnienia-podatkowe</a:t>
            </a:r>
            <a:r>
              <a:rPr lang="pl-PL" dirty="0"/>
              <a:t> </a:t>
            </a:r>
          </a:p>
          <a:p>
            <a:r>
              <a:rPr lang="pl-PL" b="1" dirty="0">
                <a:hlinkClick r:id="rId4"/>
              </a:rPr>
              <a:t>https://poradnikprzedsiebiorcy.pl/-ulga-ip-box-na-jakich-zasadach-jest-przyznawana</a:t>
            </a:r>
            <a:r>
              <a:rPr lang="pl-PL" b="1" dirty="0"/>
              <a:t> </a:t>
            </a:r>
          </a:p>
          <a:p>
            <a:r>
              <a:rPr lang="pl-PL" b="1" dirty="0">
                <a:hlinkClick r:id="rId5"/>
              </a:rPr>
              <a:t>https://ksiegowosc.infor.pl/wiadomosci/5620559,podatek-od-nieruchomosci-w-2023-roku-warszawa-krakow-wroclaw-lodz-poznan-gdansk-katowice-szczecin-bydgosz-lublin-bialystok.html#google_vignette</a:t>
            </a:r>
            <a:r>
              <a:rPr lang="pl-PL" b="1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13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Podatek - definicja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pieniężne,</a:t>
            </a:r>
          </a:p>
          <a:p>
            <a:pPr lvl="0"/>
            <a:r>
              <a:rPr lang="pl-PL" b="1" dirty="0"/>
              <a:t>przymusowe</a:t>
            </a:r>
            <a:r>
              <a:rPr lang="pl-PL" dirty="0"/>
              <a:t>,</a:t>
            </a:r>
          </a:p>
          <a:p>
            <a:pPr lvl="0"/>
            <a:r>
              <a:rPr lang="pl-PL" dirty="0"/>
              <a:t>ogólne,</a:t>
            </a:r>
          </a:p>
          <a:p>
            <a:pPr lvl="0"/>
            <a:r>
              <a:rPr lang="pl-PL" dirty="0"/>
              <a:t>nieodpłatne,</a:t>
            </a:r>
          </a:p>
          <a:p>
            <a:pPr lvl="0"/>
            <a:r>
              <a:rPr lang="pl-PL" dirty="0"/>
              <a:t>bezzwrotne świadczenie na rzecz państwa lub innych związków publicznoprawnych.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8522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Klasyfikacja podatków – kryterium przedmiotowe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l-PL" sz="2800" b="1" dirty="0"/>
              <a:t>podatki majątkowe i podatki od praw majątkowych</a:t>
            </a:r>
            <a:r>
              <a:rPr lang="pl-PL" sz="2800" dirty="0"/>
              <a:t> – ich źródłem jest:</a:t>
            </a:r>
            <a:endParaRPr lang="pl-PL" sz="1400" dirty="0"/>
          </a:p>
          <a:p>
            <a:pPr lvl="1"/>
            <a:r>
              <a:rPr lang="pl-PL" dirty="0"/>
              <a:t>posiadany przez podatnika majątek,</a:t>
            </a:r>
            <a:endParaRPr lang="pl-PL" sz="1200" dirty="0"/>
          </a:p>
          <a:p>
            <a:pPr lvl="1"/>
            <a:r>
              <a:rPr lang="pl-PL" dirty="0"/>
              <a:t>podatek realny – gdy następuje uszczuplenie majątku,</a:t>
            </a:r>
            <a:endParaRPr lang="pl-PL" sz="1200" dirty="0"/>
          </a:p>
          <a:p>
            <a:pPr lvl="1"/>
            <a:r>
              <a:rPr lang="pl-PL" dirty="0"/>
              <a:t>podatek nominalny – źródłem jest dochód z majątku.</a:t>
            </a:r>
            <a:endParaRPr lang="pl-PL" sz="1200" dirty="0"/>
          </a:p>
          <a:p>
            <a:pPr lvl="0"/>
            <a:r>
              <a:rPr lang="pl-PL" sz="2800" b="1" dirty="0"/>
              <a:t>podatki od przychodów</a:t>
            </a:r>
            <a:r>
              <a:rPr lang="pl-PL" sz="2800" dirty="0"/>
              <a:t>,</a:t>
            </a:r>
            <a:endParaRPr lang="pl-PL" sz="1400" dirty="0"/>
          </a:p>
          <a:p>
            <a:pPr lvl="1"/>
            <a:r>
              <a:rPr lang="pl-PL" dirty="0"/>
              <a:t>podatki są pobierane przez państwo niezależnie od wyników działalności gospodarczej,</a:t>
            </a:r>
            <a:endParaRPr lang="pl-PL" sz="1200" dirty="0"/>
          </a:p>
          <a:p>
            <a:pPr lvl="1"/>
            <a:r>
              <a:rPr lang="pl-PL" dirty="0"/>
              <a:t>podatki przychodowe są podatkami silnie cenotwórczymi,</a:t>
            </a:r>
            <a:endParaRPr lang="pl-PL" sz="1200" dirty="0"/>
          </a:p>
          <a:p>
            <a:pPr lvl="1"/>
            <a:r>
              <a:rPr lang="pl-PL" dirty="0"/>
              <a:t>podatki przychodowe mogą być sprzymierzeńcem państwa (rządu) w równoważeniu budżetu,</a:t>
            </a:r>
            <a:endParaRPr lang="pl-PL" sz="1200" dirty="0"/>
          </a:p>
          <a:p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99055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Klasyfikacja podatków – kryterium przedmiotowe cd.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31841"/>
          </a:xfrm>
        </p:spPr>
        <p:txBody>
          <a:bodyPr>
            <a:normAutofit fontScale="62500" lnSpcReduction="20000"/>
          </a:bodyPr>
          <a:lstStyle/>
          <a:p>
            <a:r>
              <a:rPr lang="pl-PL" sz="3400" b="1" dirty="0"/>
              <a:t>podatki od dochodów</a:t>
            </a:r>
            <a:r>
              <a:rPr lang="pl-PL" sz="3400" dirty="0"/>
              <a:t>,</a:t>
            </a:r>
            <a:endParaRPr lang="pl-PL" sz="1600" dirty="0"/>
          </a:p>
          <a:p>
            <a:pPr lvl="1"/>
            <a:r>
              <a:rPr lang="pl-PL" sz="2600" dirty="0"/>
              <a:t>podatki dochodowe płacone są od zysku wypracowanego przez podmioty,</a:t>
            </a:r>
          </a:p>
          <a:p>
            <a:pPr lvl="1"/>
            <a:r>
              <a:rPr lang="pl-PL" sz="2600" dirty="0"/>
              <a:t>podatki dochodowe są narzędziem realizacji zasady powszechności opodatkowania,</a:t>
            </a:r>
            <a:endParaRPr lang="pl-PL" sz="1300" dirty="0"/>
          </a:p>
          <a:p>
            <a:pPr lvl="1"/>
            <a:r>
              <a:rPr lang="pl-PL" sz="2600" dirty="0"/>
              <a:t>podatki dochodowe są bardziej korzystne dla podatnika niż dla władz publicznych,</a:t>
            </a:r>
            <a:endParaRPr lang="pl-PL" sz="1300" dirty="0"/>
          </a:p>
          <a:p>
            <a:pPr lvl="1"/>
            <a:r>
              <a:rPr lang="pl-PL" sz="2600" dirty="0"/>
              <a:t>wyróżnia się dwa modele podatków od dochodowych:</a:t>
            </a:r>
            <a:endParaRPr lang="pl-PL" sz="1300" dirty="0"/>
          </a:p>
          <a:p>
            <a:pPr lvl="2"/>
            <a:r>
              <a:rPr lang="pl-PL" sz="2600" dirty="0"/>
              <a:t>model progresywny (wraz ze wzrostem dochodu rośnie stawka podatkowa)</a:t>
            </a:r>
            <a:endParaRPr lang="pl-PL" sz="1300" dirty="0"/>
          </a:p>
          <a:p>
            <a:pPr lvl="2"/>
            <a:r>
              <a:rPr lang="pl-PL" sz="2600" dirty="0"/>
              <a:t>model liniowy – stawka podatkowa nie zależy od wysokości dochodu</a:t>
            </a:r>
            <a:endParaRPr lang="pl-PL" sz="1300" dirty="0"/>
          </a:p>
          <a:p>
            <a:r>
              <a:rPr lang="pl-PL" sz="3400" b="1" dirty="0"/>
              <a:t>podatki od wydatków (konsumpcyjne)</a:t>
            </a:r>
            <a:r>
              <a:rPr lang="pl-PL" sz="3400" dirty="0"/>
              <a:t>,</a:t>
            </a:r>
            <a:endParaRPr lang="pl-PL" sz="1600" dirty="0"/>
          </a:p>
          <a:p>
            <a:pPr lvl="1"/>
            <a:r>
              <a:rPr lang="pl-PL" sz="2600" dirty="0"/>
              <a:t>mianem podatków konsumpcyjnych określa się obciążenia finansowe zawarte w cenach artykułów i dóbr materialnych podlegających powszechnej konsumpcji. </a:t>
            </a:r>
          </a:p>
          <a:p>
            <a:pPr lvl="1"/>
            <a:r>
              <a:rPr lang="pl-PL" sz="2600" dirty="0"/>
              <a:t>Główny ciężar podatków konsumpcyjnych ponosi konsument. </a:t>
            </a:r>
          </a:p>
          <a:p>
            <a:pPr lvl="1"/>
            <a:r>
              <a:rPr lang="pl-PL" sz="2600" dirty="0"/>
              <a:t>Do podatków od wydatków można zaliczyć: podatek od towarów i usług, akcyzę, podatek od gier.</a:t>
            </a:r>
            <a:endParaRPr lang="pl-PL" sz="13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7482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/>
              <a:t>Klasyfikacja podatków - Z punktu widzenia związku miedzy ciężarem podatkowym a ponoszącym go podatnikiem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Podatki bezpośrednia</a:t>
            </a:r>
          </a:p>
          <a:p>
            <a:r>
              <a:rPr lang="pl-PL" dirty="0"/>
              <a:t>Podatki pośrednie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2017C2F-4F72-4D94-B78A-9E14D2A6B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12224" y="3463772"/>
            <a:ext cx="2381582" cy="2381582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2CF9F00-2CB1-478E-BD5A-A0FBC0B381D5}"/>
              </a:ext>
            </a:extLst>
          </p:cNvPr>
          <p:cNvSpPr txBox="1"/>
          <p:nvPr/>
        </p:nvSpPr>
        <p:spPr>
          <a:xfrm>
            <a:off x="8112224" y="5845354"/>
            <a:ext cx="2381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freepngimg.com/png/18011-tax-png-clipart"/>
              </a:rPr>
              <a:t>To zdjęcie</a:t>
            </a:r>
            <a:r>
              <a:rPr lang="en-GB" sz="900"/>
              <a:t>, autor: Nieznany autor, licencja: </a:t>
            </a:r>
            <a:r>
              <a:rPr lang="en-GB" sz="900">
                <a:hlinkClick r:id="rId4" tooltip="https://creativecommons.org/licenses/by-nc/3.0/"/>
              </a:rPr>
              <a:t>CC BY-NC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35518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Podatki bezpośrednie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1844824"/>
            <a:ext cx="9905999" cy="432048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pl-PL" sz="2800" b="1" dirty="0"/>
              <a:t>podatki bezpośrednie </a:t>
            </a:r>
            <a:r>
              <a:rPr lang="pl-PL" sz="2800" dirty="0"/>
              <a:t>– to takie podatki, w przypadku których istnieje precyzyjnie określona zależność między płaconym podatkiem (rodzajem podatku, jego wysokością, trybem płacenia) a podatnikiem. </a:t>
            </a:r>
          </a:p>
          <a:p>
            <a:pPr lvl="0"/>
            <a:r>
              <a:rPr lang="pl-PL" sz="2800" dirty="0"/>
              <a:t>Do podatków bezpośrednich zalicza się:</a:t>
            </a:r>
            <a:endParaRPr lang="pl-PL" sz="1400" dirty="0"/>
          </a:p>
          <a:p>
            <a:pPr lvl="2"/>
            <a:r>
              <a:rPr lang="pl-PL" sz="2600" b="1" dirty="0"/>
              <a:t>podatki dochodowe</a:t>
            </a:r>
            <a:endParaRPr lang="pl-PL" sz="1300" dirty="0"/>
          </a:p>
          <a:p>
            <a:pPr lvl="3"/>
            <a:r>
              <a:rPr lang="pl-PL" sz="1700" dirty="0"/>
              <a:t>od osób fizycznych PIT (obecnie 12%, 32%) (do 2008r. 19%, 30%, 40%)</a:t>
            </a:r>
          </a:p>
          <a:p>
            <a:pPr lvl="3"/>
            <a:r>
              <a:rPr lang="pl-PL" sz="1800" dirty="0"/>
              <a:t>liniowy 19%</a:t>
            </a:r>
            <a:endParaRPr lang="pl-PL" sz="1300" dirty="0"/>
          </a:p>
          <a:p>
            <a:pPr lvl="3"/>
            <a:r>
              <a:rPr lang="pl-PL" sz="1700" dirty="0"/>
              <a:t>od osób prawnych </a:t>
            </a:r>
          </a:p>
          <a:p>
            <a:pPr lvl="4"/>
            <a:r>
              <a:rPr lang="pl-PL" sz="1700" dirty="0"/>
              <a:t>CIT (19%); </a:t>
            </a:r>
          </a:p>
          <a:p>
            <a:pPr lvl="4"/>
            <a:r>
              <a:rPr lang="pl-PL" sz="1700" dirty="0"/>
              <a:t>dla małych podatników i podatników rozpoczynających działalność - w roku podatkowym, w którym rozpoczęli działalność (9%)</a:t>
            </a:r>
            <a:endParaRPr lang="pl-PL" sz="1300" dirty="0"/>
          </a:p>
          <a:p>
            <a:pPr lvl="2"/>
            <a:r>
              <a:rPr lang="pl-PL" sz="2600" b="1" dirty="0"/>
              <a:t>podatki majątkowe</a:t>
            </a:r>
            <a:endParaRPr lang="pl-PL" sz="1300" dirty="0"/>
          </a:p>
          <a:p>
            <a:pPr lvl="3"/>
            <a:r>
              <a:rPr lang="pl-PL" sz="1700" dirty="0"/>
              <a:t>podatek od nieruchomości</a:t>
            </a:r>
            <a:endParaRPr lang="pl-PL" sz="1300" dirty="0"/>
          </a:p>
          <a:p>
            <a:pPr lvl="3"/>
            <a:r>
              <a:rPr lang="pl-PL" sz="1700" dirty="0"/>
              <a:t>podatek od podatek od zysków z oszczędności, tak zwany podatek Belki</a:t>
            </a:r>
            <a:endParaRPr lang="pl-PL" sz="1300" dirty="0"/>
          </a:p>
          <a:p>
            <a:pPr lvl="3"/>
            <a:r>
              <a:rPr lang="pl-PL" sz="1700" dirty="0"/>
              <a:t>podatek spadkowy</a:t>
            </a:r>
            <a:endParaRPr lang="pl-PL" sz="1300" dirty="0"/>
          </a:p>
          <a:p>
            <a:pPr lvl="3"/>
            <a:r>
              <a:rPr lang="pl-PL" sz="1700" dirty="0"/>
              <a:t>podatki nakładane na transfery majątku </a:t>
            </a:r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val="1035495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73855D-4CCB-4B2C-5D54-872E094F6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Ulga IP BOX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56B664-563A-0275-095C-6904712B7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b="0" i="0" dirty="0">
                <a:effectLst/>
                <a:latin typeface="Nunito Sans" panose="020B0604020202020204" pitchFamily="2" charset="-18"/>
              </a:rPr>
              <a:t>Założeniem ulgi jest pobudzenie rynku nowych technologii i innowacyjnych rozwiązań, </a:t>
            </a:r>
          </a:p>
          <a:p>
            <a:pPr lvl="1"/>
            <a:r>
              <a:rPr lang="pl-PL" sz="1800" b="0" i="0" dirty="0">
                <a:effectLst/>
                <a:latin typeface="Nunito Sans" panose="020B0604020202020204" pitchFamily="2" charset="-18"/>
              </a:rPr>
              <a:t>poprzez wprowadzenie preferencyjnego opodatkowania 5% w podatku PIT i CIT (dla dochodów uzyskanych z kwalifikowanych praw własności intelektualnej)</a:t>
            </a:r>
          </a:p>
          <a:p>
            <a:pPr lvl="1"/>
            <a:endParaRPr lang="pl-PL" sz="1800" dirty="0">
              <a:latin typeface="Nunito Sans" panose="020B0604020202020204" pitchFamily="2" charset="-18"/>
            </a:endParaRPr>
          </a:p>
          <a:p>
            <a:r>
              <a:rPr lang="pl-PL" sz="1800" dirty="0">
                <a:latin typeface="Nunito Sans" panose="020B0604020202020204" pitchFamily="2" charset="-18"/>
              </a:rPr>
              <a:t>Skorzystać z ulgi IP Box można dopiero w zeznaniu rocznym, więc dochody uzyskane w trakcie roku z kwalifikowanych praw własności intelektualnej podlegają opodatkowaniu zgodnie z pierwotnie obraną formą opodatkowania.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940070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32F244-4955-1207-3F3A-A68F9A45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Ulga </a:t>
            </a:r>
            <a:r>
              <a:rPr lang="pl-PL" dirty="0" err="1"/>
              <a:t>ip</a:t>
            </a:r>
            <a:r>
              <a:rPr lang="pl-PL" dirty="0"/>
              <a:t> </a:t>
            </a:r>
            <a:r>
              <a:rPr lang="pl-PL" dirty="0" err="1"/>
              <a:t>box</a:t>
            </a:r>
            <a:r>
              <a:rPr lang="pl-PL" dirty="0"/>
              <a:t> cd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64BA09-E74F-1C4D-EE02-4AA6F939A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pl-PL" b="0" i="0" dirty="0">
                <a:effectLst/>
                <a:latin typeface="Nunito Sans" pitchFamily="2" charset="-18"/>
              </a:rPr>
              <a:t>Do najważniejszych wymogów, jakie należy spełnić, aby skorzystać z ulgi zalicza się: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prowadzenie działalności badawczo-rozwojowej;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wytworzenie kwalifikowanego IP (kwalifikowane prawo własności intelektualnej) w ramach prowadzonej działalności badawczo-rozwojowej;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prowadzenie odrębnej ewidencji zdarzeń gospodarczych obejmującej wszystkie operacje finansowe związane z dochodami z kwalifikowanych IP, 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osiągnięcie dochodu z kwalifikowanego IP, podlegającego opodatkowaniu w Polsce;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dirty="0">
                <a:effectLst/>
                <a:latin typeface="Nunito Sans" pitchFamily="2" charset="-18"/>
              </a:rPr>
              <a:t>poniesienie kosztów kwalifikowanych w związku z wytworzeniem, rozwinięciem lub ulepszeniem kwalifikowanego IP.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962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Obwó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wó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wó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Obwód</Template>
  <TotalTime>367</TotalTime>
  <Words>1369</Words>
  <Application>Microsoft Office PowerPoint</Application>
  <PresentationFormat>Panoramiczny</PresentationFormat>
  <Paragraphs>137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Arial</vt:lpstr>
      <vt:lpstr>Nunito Sans</vt:lpstr>
      <vt:lpstr>Open Sans</vt:lpstr>
      <vt:lpstr>Times New Roman</vt:lpstr>
      <vt:lpstr>Tw Cen MT</vt:lpstr>
      <vt:lpstr>Wingdings</vt:lpstr>
      <vt:lpstr>Obwód</vt:lpstr>
      <vt:lpstr>Podatki w przedsiębiorstwie</vt:lpstr>
      <vt:lpstr>Plan wykładu</vt:lpstr>
      <vt:lpstr>Podatek - definicja</vt:lpstr>
      <vt:lpstr>Klasyfikacja podatków – kryterium przedmiotowe</vt:lpstr>
      <vt:lpstr>Klasyfikacja podatków – kryterium przedmiotowe cd.</vt:lpstr>
      <vt:lpstr>Klasyfikacja podatków - Z punktu widzenia związku miedzy ciężarem podatkowym a ponoszącym go podatnikiem </vt:lpstr>
      <vt:lpstr>Podatki bezpośrednie</vt:lpstr>
      <vt:lpstr>Ulga IP BOX</vt:lpstr>
      <vt:lpstr>Ulga ip box cd</vt:lpstr>
      <vt:lpstr>Kwalifikowane Intellectual Property (IP)</vt:lpstr>
      <vt:lpstr>Podatki pośrednie</vt:lpstr>
      <vt:lpstr>Stawki podatku vat</vt:lpstr>
      <vt:lpstr>Zadanie</vt:lpstr>
      <vt:lpstr>ważne</vt:lpstr>
      <vt:lpstr>Stawki podatku od nieruchomości</vt:lpstr>
      <vt:lpstr>Elementy techniki podatkowej</vt:lpstr>
      <vt:lpstr>Skutki wysokich podatków</vt:lpstr>
      <vt:lpstr>Jak radzić sobie z podatkami w przedsiębiorstwie</vt:lpstr>
      <vt:lpstr>podsumowanie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Użytkownik systemu Windows</dc:creator>
  <cp:lastModifiedBy>Recenzent</cp:lastModifiedBy>
  <cp:revision>39</cp:revision>
  <dcterms:created xsi:type="dcterms:W3CDTF">2020-05-25T21:33:11Z</dcterms:created>
  <dcterms:modified xsi:type="dcterms:W3CDTF">2024-06-10T19:13:33Z</dcterms:modified>
</cp:coreProperties>
</file>