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sldIdLst>
    <p:sldId id="256" r:id="rId2"/>
    <p:sldId id="257" r:id="rId3"/>
    <p:sldId id="260" r:id="rId4"/>
    <p:sldId id="261" r:id="rId5"/>
    <p:sldId id="262" r:id="rId6"/>
    <p:sldId id="263" r:id="rId7"/>
    <p:sldId id="264" r:id="rId8"/>
    <p:sldId id="278" r:id="rId9"/>
    <p:sldId id="279" r:id="rId10"/>
    <p:sldId id="280" r:id="rId11"/>
    <p:sldId id="265" r:id="rId12"/>
    <p:sldId id="275" r:id="rId13"/>
    <p:sldId id="281" r:id="rId14"/>
    <p:sldId id="282" r:id="rId15"/>
    <p:sldId id="277" r:id="rId16"/>
    <p:sldId id="268" r:id="rId17"/>
    <p:sldId id="273" r:id="rId18"/>
    <p:sldId id="274" r:id="rId19"/>
    <p:sldId id="276" r:id="rId20"/>
    <p:sldId id="259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756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2BA9DD47-94C6-4DF2-A36F-3EED9D280F73}" type="datetimeFigureOut">
              <a:rPr lang="pl-PL" smtClean="0"/>
              <a:t>10.06.2024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E4BEE368-B2F2-4365-9E26-EB9A2C47321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100084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raz panoramiczny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9DD47-94C6-4DF2-A36F-3EED9D280F73}" type="datetimeFigureOut">
              <a:rPr lang="pl-PL" smtClean="0"/>
              <a:t>10.06.2024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EE368-B2F2-4365-9E26-EB9A2C47321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043693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9DD47-94C6-4DF2-A36F-3EED9D280F73}" type="datetimeFigureOut">
              <a:rPr lang="pl-PL" smtClean="0"/>
              <a:t>10.06.2024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EE368-B2F2-4365-9E26-EB9A2C47321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473175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9DD47-94C6-4DF2-A36F-3EED9D280F73}" type="datetimeFigureOut">
              <a:rPr lang="pl-PL" smtClean="0"/>
              <a:t>10.06.2024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EE368-B2F2-4365-9E26-EB9A2C473216}" type="slidenum">
              <a:rPr lang="pl-PL" smtClean="0"/>
              <a:t>‹#›</a:t>
            </a:fld>
            <a:endParaRPr lang="pl-PL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436519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9DD47-94C6-4DF2-A36F-3EED9D280F73}" type="datetimeFigureOut">
              <a:rPr lang="pl-PL" smtClean="0"/>
              <a:t>10.06.2024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EE368-B2F2-4365-9E26-EB9A2C47321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536625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um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9DD47-94C6-4DF2-A36F-3EED9D280F73}" type="datetimeFigureOut">
              <a:rPr lang="pl-PL" smtClean="0"/>
              <a:t>10.06.2024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EE368-B2F2-4365-9E26-EB9A2C47321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7703028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umna obraz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9DD47-94C6-4DF2-A36F-3EED9D280F73}" type="datetimeFigureOut">
              <a:rPr lang="pl-PL" smtClean="0"/>
              <a:t>10.06.2024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EE368-B2F2-4365-9E26-EB9A2C47321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0476026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9DD47-94C6-4DF2-A36F-3EED9D280F73}" type="datetimeFigureOut">
              <a:rPr lang="pl-PL" smtClean="0"/>
              <a:t>10.06.2024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EE368-B2F2-4365-9E26-EB9A2C47321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103473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9DD47-94C6-4DF2-A36F-3EED9D280F73}" type="datetimeFigureOut">
              <a:rPr lang="pl-PL" smtClean="0"/>
              <a:t>10.06.2024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EE368-B2F2-4365-9E26-EB9A2C47321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453902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9DD47-94C6-4DF2-A36F-3EED9D280F73}" type="datetimeFigureOut">
              <a:rPr lang="pl-PL" smtClean="0"/>
              <a:t>10.06.2024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EE368-B2F2-4365-9E26-EB9A2C47321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419324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9DD47-94C6-4DF2-A36F-3EED9D280F73}" type="datetimeFigureOut">
              <a:rPr lang="pl-PL" smtClean="0"/>
              <a:t>10.06.2024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EE368-B2F2-4365-9E26-EB9A2C47321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876190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9DD47-94C6-4DF2-A36F-3EED9D280F73}" type="datetimeFigureOut">
              <a:rPr lang="pl-PL" smtClean="0"/>
              <a:t>10.06.2024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EE368-B2F2-4365-9E26-EB9A2C47321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289500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9DD47-94C6-4DF2-A36F-3EED9D280F73}" type="datetimeFigureOut">
              <a:rPr lang="pl-PL" smtClean="0"/>
              <a:t>10.06.2024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EE368-B2F2-4365-9E26-EB9A2C47321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552831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9DD47-94C6-4DF2-A36F-3EED9D280F73}" type="datetimeFigureOut">
              <a:rPr lang="pl-PL" smtClean="0"/>
              <a:t>10.06.2024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EE368-B2F2-4365-9E26-EB9A2C47321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08737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9DD47-94C6-4DF2-A36F-3EED9D280F73}" type="datetimeFigureOut">
              <a:rPr lang="pl-PL" smtClean="0"/>
              <a:t>10.06.2024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EE368-B2F2-4365-9E26-EB9A2C47321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902675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9DD47-94C6-4DF2-A36F-3EED9D280F73}" type="datetimeFigureOut">
              <a:rPr lang="pl-PL" smtClean="0"/>
              <a:t>10.06.2024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EE368-B2F2-4365-9E26-EB9A2C47321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38829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9DD47-94C6-4DF2-A36F-3EED9D280F73}" type="datetimeFigureOut">
              <a:rPr lang="pl-PL" smtClean="0"/>
              <a:t>10.06.2024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EE368-B2F2-4365-9E26-EB9A2C47321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891520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A9DD47-94C6-4DF2-A36F-3EED9D280F73}" type="datetimeFigureOut">
              <a:rPr lang="pl-PL" smtClean="0"/>
              <a:t>10.06.2024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BEE368-B2F2-4365-9E26-EB9A2C47321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0499601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  <p:sldLayoutId id="2147483704" r:id="rId14"/>
    <p:sldLayoutId id="2147483705" r:id="rId15"/>
    <p:sldLayoutId id="2147483706" r:id="rId16"/>
    <p:sldLayoutId id="2147483707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jobsanger.blogspot.com/2011/02/taxes-at-lowest-since-1950.html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creativecommons.org/licenses/by-nc-nd/3.0/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icpedia.org/keyboard/t/tax-advisors.html" TargetMode="External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reativecommons.org/licenses/by-sa/3.0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poradnikprzedsiebiorcy.pl/-podatek-vat-cz-8-stawki-podatkowe-i-zwolnienia-podatkowe" TargetMode="External"/><Relationship Id="rId2" Type="http://schemas.openxmlformats.org/officeDocument/2006/relationships/hyperlink" Target="http://www.mf.gov.pl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ksiegowosc.infor.pl/wiadomosci/5620559,podatek-od-nieruchomosci-w-2023-roku-warszawa-krakow-wroclaw-lodz-poznan-gdansk-katowice-szczecin-bydgosz-lublin-bialystok.html#google_vignette" TargetMode="External"/><Relationship Id="rId4" Type="http://schemas.openxmlformats.org/officeDocument/2006/relationships/hyperlink" Target="https://poradnikprzedsiebiorcy.pl/-ulga-ip-box-na-jakich-zasadach-jest-przyznawana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freepngimg.com/png/18011-tax-png-clipart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reativecommons.org/licenses/by-nc/3.0/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/>
              <a:t>Podatki w przedsiębiorstwie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pl-PL" sz="1800" dirty="0"/>
              <a:t>Autor: dr hab. inż. Grzegorz Chodak, prof. </a:t>
            </a:r>
            <a:r>
              <a:rPr lang="pl-PL" sz="1800" dirty="0" err="1"/>
              <a:t>PWr</a:t>
            </a:r>
            <a:endParaRPr lang="pl-PL" sz="1800" dirty="0"/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CB19D90D-F6D4-499D-B542-A9066F96CE5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8760296" y="4005064"/>
            <a:ext cx="2699227" cy="2155899"/>
          </a:xfrm>
          <a:prstGeom prst="rect">
            <a:avLst/>
          </a:prstGeom>
        </p:spPr>
      </p:pic>
      <p:sp>
        <p:nvSpPr>
          <p:cNvPr id="6" name="pole tekstowe 5">
            <a:extLst>
              <a:ext uri="{FF2B5EF4-FFF2-40B4-BE49-F238E27FC236}">
                <a16:creationId xmlns:a16="http://schemas.microsoft.com/office/drawing/2014/main" id="{506388EC-9832-4804-8FD0-DB0C9E816113}"/>
              </a:ext>
            </a:extLst>
          </p:cNvPr>
          <p:cNvSpPr txBox="1"/>
          <p:nvPr/>
        </p:nvSpPr>
        <p:spPr>
          <a:xfrm>
            <a:off x="9784810" y="6307389"/>
            <a:ext cx="16747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>
                <a:hlinkClick r:id="rId3" tooltip="https://jobsanger.blogspot.com/2011/02/taxes-at-lowest-since-1950.html"/>
              </a:rPr>
              <a:t>To zdjęcie</a:t>
            </a:r>
            <a:r>
              <a:rPr lang="en-GB" sz="900"/>
              <a:t>, autor: Nieznany autor, licencja: </a:t>
            </a:r>
            <a:r>
              <a:rPr lang="en-GB" sz="900">
                <a:hlinkClick r:id="rId4" tooltip="https://creativecommons.org/licenses/by-nc-nd/3.0/"/>
              </a:rPr>
              <a:t>CC BY-NC-ND</a:t>
            </a:r>
            <a:endParaRPr lang="en-GB" sz="900"/>
          </a:p>
        </p:txBody>
      </p:sp>
    </p:spTree>
    <p:extLst>
      <p:ext uri="{BB962C8B-B14F-4D97-AF65-F5344CB8AC3E}">
        <p14:creationId xmlns:p14="http://schemas.microsoft.com/office/powerpoint/2010/main" val="30961367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16E4C65-32B8-0191-7703-A044550D6E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0" i="0" dirty="0">
                <a:effectLst/>
                <a:latin typeface="Open Sans" panose="020B0606030504020204" pitchFamily="34" charset="0"/>
              </a:rPr>
              <a:t>Kwalifikowane </a:t>
            </a:r>
            <a:r>
              <a:rPr lang="pl-PL" b="0" i="0" dirty="0" err="1">
                <a:effectLst/>
                <a:latin typeface="Open Sans" panose="020B0606030504020204" pitchFamily="34" charset="0"/>
              </a:rPr>
              <a:t>Intellectual</a:t>
            </a:r>
            <a:r>
              <a:rPr lang="pl-PL" b="0" i="0" dirty="0">
                <a:effectLst/>
                <a:latin typeface="Open Sans" panose="020B0606030504020204" pitchFamily="34" charset="0"/>
              </a:rPr>
              <a:t> </a:t>
            </a:r>
            <a:r>
              <a:rPr lang="pl-PL" b="0" i="0" dirty="0" err="1">
                <a:effectLst/>
                <a:latin typeface="Open Sans" panose="020B0606030504020204" pitchFamily="34" charset="0"/>
              </a:rPr>
              <a:t>Property</a:t>
            </a:r>
            <a:r>
              <a:rPr lang="pl-PL" b="0" i="0" dirty="0">
                <a:effectLst/>
                <a:latin typeface="Open Sans" panose="020B0606030504020204" pitchFamily="34" charset="0"/>
              </a:rPr>
              <a:t> (IP)</a:t>
            </a:r>
            <a:endParaRPr lang="en-GB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D2EAAEE-457D-6B63-5E23-DD6B1A2057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l" rtl="0">
              <a:buNone/>
            </a:pPr>
            <a:r>
              <a:rPr lang="pl-PL" b="0" i="0" dirty="0">
                <a:effectLst/>
                <a:latin typeface="Nunito Sans" pitchFamily="2" charset="-18"/>
              </a:rPr>
              <a:t>Zgodnie z ustawą do </a:t>
            </a:r>
            <a:r>
              <a:rPr lang="pl-PL" b="1" i="0" dirty="0">
                <a:effectLst/>
                <a:latin typeface="Nunito Sans" pitchFamily="2" charset="-18"/>
              </a:rPr>
              <a:t>kwalifikowanych IP</a:t>
            </a:r>
            <a:r>
              <a:rPr lang="pl-PL" b="0" i="0" dirty="0">
                <a:effectLst/>
                <a:latin typeface="Nunito Sans" pitchFamily="2" charset="-18"/>
              </a:rPr>
              <a:t> zaliczamy: </a:t>
            </a:r>
          </a:p>
          <a:p>
            <a:pPr algn="l" rtl="0">
              <a:buFont typeface="Arial" panose="020B0604020202020204" pitchFamily="34" charset="0"/>
              <a:buChar char="•"/>
            </a:pPr>
            <a:r>
              <a:rPr lang="pl-PL" b="0" i="0" dirty="0">
                <a:effectLst/>
                <a:latin typeface="Nunito Sans" pitchFamily="2" charset="-18"/>
              </a:rPr>
              <a:t>patent;</a:t>
            </a:r>
          </a:p>
          <a:p>
            <a:pPr algn="l" rtl="0">
              <a:buFont typeface="Arial" panose="020B0604020202020204" pitchFamily="34" charset="0"/>
              <a:buChar char="•"/>
            </a:pPr>
            <a:r>
              <a:rPr lang="pl-PL" b="0" i="0" dirty="0">
                <a:effectLst/>
                <a:latin typeface="Nunito Sans" pitchFamily="2" charset="-18"/>
              </a:rPr>
              <a:t>prawo ochronne na wzór użytkowy;</a:t>
            </a:r>
          </a:p>
          <a:p>
            <a:pPr algn="l" rtl="0">
              <a:buFont typeface="Arial" panose="020B0604020202020204" pitchFamily="34" charset="0"/>
              <a:buChar char="•"/>
            </a:pPr>
            <a:r>
              <a:rPr lang="pl-PL" b="0" i="0" dirty="0">
                <a:effectLst/>
                <a:latin typeface="Nunito Sans" pitchFamily="2" charset="-18"/>
              </a:rPr>
              <a:t>prawo z rejestracji wzoru przemysłowego;</a:t>
            </a:r>
          </a:p>
          <a:p>
            <a:pPr algn="l" rtl="0">
              <a:buFont typeface="Arial" panose="020B0604020202020204" pitchFamily="34" charset="0"/>
              <a:buChar char="•"/>
            </a:pPr>
            <a:r>
              <a:rPr lang="pl-PL" b="0" i="0" dirty="0">
                <a:effectLst/>
                <a:latin typeface="Nunito Sans" pitchFamily="2" charset="-18"/>
              </a:rPr>
              <a:t>dodatkowe prawo ochronne dla patentu na produkt leczniczy lub produkt ochrony roślin;</a:t>
            </a:r>
          </a:p>
          <a:p>
            <a:pPr algn="l" rtl="0">
              <a:buFont typeface="Arial" panose="020B0604020202020204" pitchFamily="34" charset="0"/>
              <a:buChar char="•"/>
            </a:pPr>
            <a:r>
              <a:rPr lang="pl-PL" b="0" i="0" dirty="0">
                <a:effectLst/>
                <a:latin typeface="Nunito Sans" pitchFamily="2" charset="-18"/>
              </a:rPr>
              <a:t>prawo z rejestracji produktu leczniczego i produktu leczniczego weterynaryjnego dopuszczonego do obrotu oraz wyłączne prawo, o którym mowa w ustawie o ochronie prawnej odmian roślin;</a:t>
            </a:r>
          </a:p>
          <a:p>
            <a:pPr algn="l" rtl="0">
              <a:buFont typeface="Arial" panose="020B0604020202020204" pitchFamily="34" charset="0"/>
              <a:buChar char="•"/>
            </a:pPr>
            <a:r>
              <a:rPr lang="pl-PL" b="0" i="0" dirty="0">
                <a:effectLst/>
                <a:latin typeface="Nunito Sans" pitchFamily="2" charset="-18"/>
              </a:rPr>
              <a:t>prawo z rejestracji topografii układu scalonego;</a:t>
            </a:r>
          </a:p>
          <a:p>
            <a:pPr algn="l" rtl="0">
              <a:buFont typeface="Arial" panose="020B0604020202020204" pitchFamily="34" charset="0"/>
              <a:buChar char="•"/>
            </a:pPr>
            <a:r>
              <a:rPr lang="pl-PL" b="0" i="0" dirty="0">
                <a:solidFill>
                  <a:schemeClr val="accent2"/>
                </a:solidFill>
                <a:effectLst/>
                <a:latin typeface="Nunito Sans" pitchFamily="2" charset="-18"/>
              </a:rPr>
              <a:t>autorskie prawo do programu komputerowego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292882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Podatki pośrednie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/>
            <a:r>
              <a:rPr lang="pl-PL" sz="2800" b="1" dirty="0"/>
              <a:t>podatki pośrednie</a:t>
            </a:r>
            <a:r>
              <a:rPr lang="pl-PL" sz="2800" dirty="0"/>
              <a:t> – obciążają podatnika w sposób nie pozostający w ścisłym związku z jego sytuacją dochodową i majątkową; są to podatki ukryte. Do podatków bezpośrednich zalicza się:</a:t>
            </a:r>
            <a:endParaRPr lang="pl-PL" sz="1400" dirty="0"/>
          </a:p>
          <a:p>
            <a:pPr lvl="2"/>
            <a:r>
              <a:rPr lang="pl-PL" sz="2400" dirty="0"/>
              <a:t>VAT – podatek od towarów i usług (stawka podstawowa 23%, 8%, 5%, 0%, zw.)</a:t>
            </a:r>
            <a:endParaRPr lang="pl-PL" sz="1200" dirty="0"/>
          </a:p>
          <a:p>
            <a:pPr lvl="2"/>
            <a:r>
              <a:rPr lang="pl-PL" sz="2400" dirty="0"/>
              <a:t>akcyza</a:t>
            </a:r>
            <a:endParaRPr lang="pl-PL" sz="1200" dirty="0"/>
          </a:p>
          <a:p>
            <a:pPr lvl="2"/>
            <a:r>
              <a:rPr lang="pl-PL" sz="2400" dirty="0"/>
              <a:t>cło – z formalnego punktu widzenia nie jest podatkiem</a:t>
            </a:r>
            <a:endParaRPr lang="pl-PL" sz="1200" dirty="0"/>
          </a:p>
        </p:txBody>
      </p:sp>
    </p:spTree>
    <p:extLst>
      <p:ext uri="{BB962C8B-B14F-4D97-AF65-F5344CB8AC3E}">
        <p14:creationId xmlns:p14="http://schemas.microsoft.com/office/powerpoint/2010/main" val="19302954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077A396-1F60-4BCD-9697-F5A91D732B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Stawki podatku vat</a:t>
            </a:r>
            <a:endParaRPr lang="en-GB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0E04F0B-01F6-4FD0-AAD4-5A889D15CF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pl-PL" dirty="0"/>
              <a:t>23% podstawowa stawka podatku;</a:t>
            </a:r>
          </a:p>
          <a:p>
            <a:r>
              <a:rPr lang="pl-PL" dirty="0"/>
              <a:t>8% stawka stosowana do wybranych towarów i usług jakie zostały wymienione w załączniku nr 3 np. </a:t>
            </a:r>
          </a:p>
          <a:p>
            <a:pPr lvl="1"/>
            <a:r>
              <a:rPr lang="pl-PL" dirty="0"/>
              <a:t>ziemia ogrodnicza, książki, gazety, obrazki i pozostałe wyroby przemysłu poligraficznego, drukowane, oraz do budowy, dostawy, remontu, modernizacji oraz termomodernizacji, a także przebudowy obiektów budowlanych lub ich części, jeśli są one zaliczone do budownictwa objętego społecznym programem mieszkaniowym;</a:t>
            </a:r>
          </a:p>
          <a:p>
            <a:r>
              <a:rPr lang="pl-PL" dirty="0"/>
              <a:t>5% stawka dla towarów jakie zostały wymienione w załączniku nr 10 czyli: </a:t>
            </a:r>
          </a:p>
          <a:p>
            <a:pPr lvl="1"/>
            <a:r>
              <a:rPr lang="pl-PL" dirty="0"/>
              <a:t>większość produktów spożywczych oraz smoczki dla niemowląt i dzieci jak również dyski, taśmy, półprzewodnikowe urządzenia pamięci trwałej;</a:t>
            </a:r>
          </a:p>
          <a:p>
            <a:r>
              <a:rPr lang="pl-PL" dirty="0"/>
              <a:t>0% stosowana dla wewnątrzwspólnotowej dostawy towarów (WDT) oraz eksportu towarów, a także dla towarów wymienionych w załączniku nr 8 oraz w przypadkach szczególnych (art. 83 ust. 1);</a:t>
            </a:r>
          </a:p>
          <a:p>
            <a:r>
              <a:rPr lang="pl-PL" dirty="0" err="1"/>
              <a:t>zw</a:t>
            </a:r>
            <a:r>
              <a:rPr lang="pl-PL" dirty="0"/>
              <a:t> (zwolniony) nie jest wymieniona bezpośrednio w ustawie ale używa się jej w przypadku sprzedaży towarów lub usług jaka korzysta ze zwolnienia przedmiotowego VAT.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718515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BF09889-2E2E-0C0E-90E6-3BFDAE9405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Zadanie</a:t>
            </a:r>
            <a:endParaRPr lang="en-GB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E8406B8-7194-5F89-BE6C-E667C244DD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Pewne przedsiębiorstwo prowadzi działalność produkcyjną. Za surowce płaci 1000zł netto (VAT na te surowce wynosi 23%). Po przetworzeniu surowców sprzedaje gotowy wyrób w cenie brutto 2460zł (VAT na ten wyrób wynosi 23%). Przedsiębiorstwo sprzedało w ciągu miesiąca 100 sztuk wyprodukowanych przez siebie wyrobów. Oblicz ile przedsiębiorstwo będzie musiało odprowadzić podatku VAT (lub jaki uzyska zwrot z urzędu) oraz podatku dochodowego do urzędu skarbowego.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846150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B1466BE-3FC8-BA17-4330-CE2D6B3043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ważne</a:t>
            </a:r>
            <a:endParaRPr lang="en-GB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0EC4ED4-42E3-E166-BA4F-18887DF811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l-PL" dirty="0"/>
              <a:t>Jeśli przedsiębiorstwo jest płatnikiem podatku VAT (</a:t>
            </a:r>
            <a:r>
              <a:rPr lang="pl-PL" dirty="0" err="1"/>
              <a:t>vatowcem</a:t>
            </a:r>
            <a:r>
              <a:rPr lang="pl-PL" dirty="0"/>
              <a:t>) to podatki dochodowe płaci od kwot netto</a:t>
            </a:r>
          </a:p>
          <a:p>
            <a:r>
              <a:rPr lang="pl-PL" dirty="0"/>
              <a:t>Płacąc podatek VAT odprowadza do Urzędu Skarbowego nadwyżkę podatku należnego (VAT w sprzedaży) nad naliczonym (VAT w kosztach)</a:t>
            </a:r>
          </a:p>
          <a:p>
            <a:r>
              <a:rPr lang="pl-PL" dirty="0"/>
              <a:t>Podatek VAT można rozliczać miesięcznie lub kwartalnie</a:t>
            </a:r>
          </a:p>
          <a:p>
            <a:r>
              <a:rPr lang="pl-PL" dirty="0"/>
              <a:t>Zwolnieni z płacenia podatku VAT są przedsiębiorcy, u których obrót ze sprzedaży opodatkowanej nie przekroczył sumy 200 000 zł</a:t>
            </a:r>
          </a:p>
          <a:p>
            <a:r>
              <a:rPr lang="pl-PL" dirty="0"/>
              <a:t>Podatek VAT płacimy do dnia 25 następnego miesiąca (jeśli rozliczenie miesięczne) lub 25 dnia kolejnego miesiąca następującego po kwartale (</a:t>
            </a:r>
            <a:r>
              <a:rPr lang="pl-PL"/>
              <a:t>rozliczenie kwartalne)</a:t>
            </a:r>
            <a:endParaRPr lang="pl-PL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045896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B2C5467-FA6F-410E-9455-DDB5C79284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Stawki podatku od nieruchomości</a:t>
            </a:r>
            <a:endParaRPr lang="en-GB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3B3D67B-3935-4AB6-AEC5-E37FD80901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333BF767-F47C-40E0-8CC7-E4B2DE20982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86037" y="500062"/>
            <a:ext cx="7019925" cy="5857875"/>
          </a:xfrm>
          <a:prstGeom prst="rect">
            <a:avLst/>
          </a:prstGeom>
        </p:spPr>
      </p:pic>
      <p:pic>
        <p:nvPicPr>
          <p:cNvPr id="6" name="Obraz 5">
            <a:extLst>
              <a:ext uri="{FF2B5EF4-FFF2-40B4-BE49-F238E27FC236}">
                <a16:creationId xmlns:a16="http://schemas.microsoft.com/office/drawing/2014/main" id="{38319900-2B35-581D-8C9F-5A2CE9C3767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14600" y="509587"/>
            <a:ext cx="7162800" cy="5838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869148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Elementy techniki podatkowej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lvl="0"/>
            <a:r>
              <a:rPr lang="pl-PL" sz="2800" b="1" dirty="0"/>
              <a:t>podmiot opodatkowania</a:t>
            </a:r>
            <a:r>
              <a:rPr lang="pl-PL" sz="2800" dirty="0"/>
              <a:t> – osoba na której ciąży obowiązek podatkowy; czynny – organ, bierny – podatnik;</a:t>
            </a:r>
            <a:endParaRPr lang="pl-PL" sz="1400" dirty="0"/>
          </a:p>
          <a:p>
            <a:pPr lvl="0"/>
            <a:r>
              <a:rPr lang="pl-PL" sz="2800" b="1" dirty="0"/>
              <a:t>przedmiot podatku</a:t>
            </a:r>
            <a:r>
              <a:rPr lang="pl-PL" sz="2800" dirty="0"/>
              <a:t> – rzecz lub zdarzenie, które wywołują obowiązek podatkowy,</a:t>
            </a:r>
            <a:endParaRPr lang="pl-PL" sz="1400" dirty="0"/>
          </a:p>
          <a:p>
            <a:pPr lvl="0"/>
            <a:r>
              <a:rPr lang="pl-PL" sz="2800" b="1" dirty="0"/>
              <a:t>podstawa opodatkowania </a:t>
            </a:r>
            <a:r>
              <a:rPr lang="pl-PL" sz="2800" dirty="0"/>
              <a:t>– wartościowo bądź ilościowo określony przedmiot opodatkowania</a:t>
            </a:r>
            <a:endParaRPr lang="pl-PL" sz="1400" dirty="0"/>
          </a:p>
          <a:p>
            <a:pPr lvl="0"/>
            <a:r>
              <a:rPr lang="pl-PL" sz="2800" b="1" dirty="0"/>
              <a:t>stawka podatkowa</a:t>
            </a:r>
            <a:r>
              <a:rPr lang="pl-PL" sz="2800" dirty="0"/>
              <a:t>:</a:t>
            </a:r>
            <a:endParaRPr lang="pl-PL" sz="1400" dirty="0"/>
          </a:p>
          <a:p>
            <a:pPr lvl="1"/>
            <a:r>
              <a:rPr lang="pl-PL" dirty="0"/>
              <a:t>stawka kwotowa – określa konkretną kwotę do zapłacenia,</a:t>
            </a:r>
            <a:endParaRPr lang="pl-PL" sz="1200" dirty="0"/>
          </a:p>
          <a:p>
            <a:pPr lvl="1"/>
            <a:r>
              <a:rPr lang="pl-PL" dirty="0"/>
              <a:t>stawka procentowa,</a:t>
            </a:r>
            <a:endParaRPr lang="pl-PL" sz="1200" dirty="0"/>
          </a:p>
          <a:p>
            <a:pPr lvl="1"/>
            <a:r>
              <a:rPr lang="pl-PL" dirty="0"/>
              <a:t>stawki stałe (liniowe)</a:t>
            </a:r>
            <a:endParaRPr lang="pl-PL" sz="1200" dirty="0"/>
          </a:p>
          <a:p>
            <a:pPr lvl="1"/>
            <a:r>
              <a:rPr lang="pl-PL" dirty="0"/>
              <a:t>stawki zmienne,</a:t>
            </a:r>
            <a:endParaRPr lang="pl-PL" sz="1200" dirty="0"/>
          </a:p>
          <a:p>
            <a:pPr lvl="2"/>
            <a:r>
              <a:rPr lang="pl-PL" sz="2400" dirty="0"/>
              <a:t>stawki progresywne – stawki podatkowe rosną wraz ze wzrostem dochodu</a:t>
            </a:r>
            <a:endParaRPr lang="pl-PL" sz="1200" dirty="0"/>
          </a:p>
          <a:p>
            <a:pPr lvl="2"/>
            <a:r>
              <a:rPr lang="pl-PL" sz="2400" dirty="0"/>
              <a:t>stawki regresywne – stawki podatkowe maleją wraz ze wzrostem dochodu</a:t>
            </a:r>
            <a:endParaRPr lang="pl-PL" sz="1200" dirty="0"/>
          </a:p>
          <a:p>
            <a:pPr lvl="0"/>
            <a:r>
              <a:rPr lang="pl-PL" sz="2800" b="1" dirty="0"/>
              <a:t>zwolnienia, ulgi i zwyżki podatkowe</a:t>
            </a:r>
            <a:r>
              <a:rPr lang="pl-PL" sz="2800" dirty="0"/>
              <a:t>.</a:t>
            </a:r>
            <a:endParaRPr lang="pl-PL" sz="1400" dirty="0"/>
          </a:p>
        </p:txBody>
      </p:sp>
    </p:spTree>
    <p:extLst>
      <p:ext uri="{BB962C8B-B14F-4D97-AF65-F5344CB8AC3E}">
        <p14:creationId xmlns:p14="http://schemas.microsoft.com/office/powerpoint/2010/main" val="373905689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Skutki wysokich podatków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141412" y="2249486"/>
            <a:ext cx="9905999" cy="4131841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pl-PL" dirty="0"/>
              <a:t>Wysokie podatki:</a:t>
            </a:r>
          </a:p>
          <a:p>
            <a:pPr lvl="0"/>
            <a:r>
              <a:rPr lang="pl-PL" dirty="0"/>
              <a:t>zniechęcają do pracy (zwłaszcza podatek dochodowy);</a:t>
            </a:r>
          </a:p>
          <a:p>
            <a:pPr lvl="0"/>
            <a:r>
              <a:rPr lang="pl-PL" dirty="0"/>
              <a:t>zmniejszają efektywność procesu tworzenia kapitału;</a:t>
            </a:r>
          </a:p>
          <a:p>
            <a:pPr lvl="0"/>
            <a:r>
              <a:rPr lang="pl-PL" dirty="0"/>
              <a:t>ulgi podatkowe powodują rozrost biurokracji i zakłócają mechanizmy konkurencji.</a:t>
            </a:r>
          </a:p>
          <a:p>
            <a:pPr lvl="0"/>
            <a:r>
              <a:rPr lang="pl-PL" dirty="0"/>
              <a:t>unikanie płacenia podatków generuje dodatkowe koszty</a:t>
            </a:r>
          </a:p>
          <a:p>
            <a:pPr lvl="0"/>
            <a:r>
              <a:rPr lang="pl-PL" dirty="0"/>
              <a:t>opodatkowanie pracy zakłóca rynek pracy i powoduje wiele patologii (praca na czarno, „dziwne umowy o dzieło” itp.)</a:t>
            </a:r>
          </a:p>
          <a:p>
            <a:r>
              <a:rPr lang="pl-PL" dirty="0"/>
              <a:t>nadmierne obciążenia związane ze zniekształceniem ceny przez pobierane podatki</a:t>
            </a:r>
          </a:p>
          <a:p>
            <a:pPr lvl="1"/>
            <a:r>
              <a:rPr lang="pl-PL" dirty="0"/>
              <a:t>wiele przedsięwzięć okazuje się niezyskownymi, kiedy uwzględni się w rachunku ekonomicznym koszty oddawanych państwu podatków.</a:t>
            </a:r>
          </a:p>
          <a:p>
            <a:pPr lvl="0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71854075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/>
              <a:t>Jak radzić sobie z podatkami w przedsiębiorstwie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pl-PL" dirty="0"/>
              <a:t>Dobry doradca podatkowy (biuro rachunkowe z doradcą podatkowym)</a:t>
            </a:r>
          </a:p>
          <a:p>
            <a:pPr lvl="1"/>
            <a:r>
              <a:rPr lang="pl-PL" dirty="0"/>
              <a:t>Co można zaliczyć w koszty?</a:t>
            </a:r>
          </a:p>
          <a:p>
            <a:pPr lvl="1"/>
            <a:r>
              <a:rPr lang="pl-PL" dirty="0"/>
              <a:t>Jak można odsunąć moment płacenia podatku w czasie (np. VAT kwartalny)?</a:t>
            </a:r>
          </a:p>
          <a:p>
            <a:pPr lvl="1"/>
            <a:r>
              <a:rPr lang="pl-PL" dirty="0"/>
              <a:t>Z jakich ulg i odliczeń można skorzystać?</a:t>
            </a:r>
          </a:p>
          <a:p>
            <a:pPr lvl="0"/>
            <a:r>
              <a:rPr lang="pl-PL" dirty="0"/>
              <a:t>Bieżąca analiza przychodów i kosztów i potencjalnych podatków</a:t>
            </a:r>
          </a:p>
          <a:p>
            <a:pPr lvl="0"/>
            <a:r>
              <a:rPr lang="pl-PL" dirty="0"/>
              <a:t>Pamiętanie o ewidencji wszystkich kosztów uzyskania przychodu</a:t>
            </a:r>
          </a:p>
          <a:p>
            <a:pPr lvl="0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24878084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0079652-03AD-433F-BCF2-69333E6CBC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podsumowanie</a:t>
            </a:r>
            <a:endParaRPr lang="en-GB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B6E00CF-65EA-4A71-BE8A-33BF34DD6C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Znajomość systemu podatkowego pozwala lepszą optymalizację podatkową </a:t>
            </a:r>
          </a:p>
          <a:p>
            <a:r>
              <a:rPr lang="pl-PL" dirty="0"/>
              <a:t>Dobry doradca podatkowy to podstawa </a:t>
            </a:r>
            <a:r>
              <a:rPr lang="pl-PL" dirty="0">
                <a:sym typeface="Wingdings" panose="05000000000000000000" pitchFamily="2" charset="2"/>
              </a:rPr>
              <a:t></a:t>
            </a:r>
            <a:endParaRPr lang="pl-PL" dirty="0"/>
          </a:p>
          <a:p>
            <a:endParaRPr lang="en-GB" dirty="0"/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CEF480BE-5E05-47A6-9CB6-00CFFA02E36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8112224" y="4149080"/>
            <a:ext cx="3307296" cy="2204864"/>
          </a:xfrm>
          <a:prstGeom prst="rect">
            <a:avLst/>
          </a:prstGeom>
        </p:spPr>
      </p:pic>
      <p:sp>
        <p:nvSpPr>
          <p:cNvPr id="6" name="pole tekstowe 5">
            <a:extLst>
              <a:ext uri="{FF2B5EF4-FFF2-40B4-BE49-F238E27FC236}">
                <a16:creationId xmlns:a16="http://schemas.microsoft.com/office/drawing/2014/main" id="{D05DFAA9-3C9F-4AC3-96EF-603714A6AEBE}"/>
              </a:ext>
            </a:extLst>
          </p:cNvPr>
          <p:cNvSpPr txBox="1"/>
          <p:nvPr/>
        </p:nvSpPr>
        <p:spPr>
          <a:xfrm>
            <a:off x="8508268" y="6510562"/>
            <a:ext cx="291125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>
                <a:hlinkClick r:id="rId3" tooltip="https://www.picpedia.org/keyboard/t/tax-advisors.html"/>
              </a:rPr>
              <a:t>To zdjęcie</a:t>
            </a:r>
            <a:r>
              <a:rPr lang="en-GB" sz="900"/>
              <a:t>, autor: Nieznany autor, licencja: </a:t>
            </a:r>
            <a:r>
              <a:rPr lang="en-GB" sz="900">
                <a:hlinkClick r:id="rId4" tooltip="https://creativecommons.org/licenses/by-sa/3.0/"/>
              </a:rPr>
              <a:t>CC BY-SA</a:t>
            </a:r>
            <a:endParaRPr lang="en-GB" sz="900"/>
          </a:p>
        </p:txBody>
      </p:sp>
    </p:spTree>
    <p:extLst>
      <p:ext uri="{BB962C8B-B14F-4D97-AF65-F5344CB8AC3E}">
        <p14:creationId xmlns:p14="http://schemas.microsoft.com/office/powerpoint/2010/main" val="33821652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Plan wykładu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pl-PL" dirty="0"/>
              <a:t>System podatkowy i podatek</a:t>
            </a:r>
          </a:p>
          <a:p>
            <a:pPr marL="514350" indent="-514350">
              <a:buFont typeface="+mj-lt"/>
              <a:buAutoNum type="arabicPeriod"/>
            </a:pPr>
            <a:r>
              <a:rPr lang="pl-PL" dirty="0"/>
              <a:t>Klasyfikacja podatków</a:t>
            </a:r>
          </a:p>
          <a:p>
            <a:pPr marL="514350" indent="-514350">
              <a:buFont typeface="+mj-lt"/>
              <a:buAutoNum type="arabicPeriod"/>
            </a:pPr>
            <a:r>
              <a:rPr lang="pl-PL" dirty="0"/>
              <a:t>Liczenie podatków</a:t>
            </a:r>
          </a:p>
          <a:p>
            <a:pPr marL="514350" indent="-514350">
              <a:buFont typeface="+mj-lt"/>
              <a:buAutoNum type="arabicPeriod"/>
            </a:pPr>
            <a:r>
              <a:rPr lang="pl-PL" dirty="0"/>
              <a:t>Elementy techniki podatkowej</a:t>
            </a:r>
          </a:p>
          <a:p>
            <a:pPr marL="514350" indent="-514350">
              <a:buFont typeface="+mj-lt"/>
              <a:buAutoNum type="arabicPeriod"/>
            </a:pPr>
            <a:r>
              <a:rPr lang="pl-PL" dirty="0"/>
              <a:t>Zasady podatkowe</a:t>
            </a:r>
          </a:p>
          <a:p>
            <a:pPr marL="514350" indent="-514350">
              <a:buFont typeface="+mj-lt"/>
              <a:buAutoNum type="arabicPeriod"/>
            </a:pPr>
            <a:r>
              <a:rPr lang="pl-PL" dirty="0"/>
              <a:t>Skutki podatków</a:t>
            </a:r>
          </a:p>
        </p:txBody>
      </p:sp>
    </p:spTree>
    <p:extLst>
      <p:ext uri="{BB962C8B-B14F-4D97-AF65-F5344CB8AC3E}">
        <p14:creationId xmlns:p14="http://schemas.microsoft.com/office/powerpoint/2010/main" val="291482437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Bibliografia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pl-PL" dirty="0"/>
              <a:t>Eulalia Skawińska, Katarzyna G. Sobiech-Grabka, Kataryna A. </a:t>
            </a:r>
            <a:r>
              <a:rPr lang="pl-PL" dirty="0" err="1"/>
              <a:t>Nawrot</a:t>
            </a:r>
            <a:r>
              <a:rPr lang="pl-PL" dirty="0"/>
              <a:t>, </a:t>
            </a:r>
            <a:r>
              <a:rPr lang="pl-PL" b="1" i="1" dirty="0"/>
              <a:t>Makroekonomia. Teoretyczne i praktyczne aspekty gospodarki rynkowej</a:t>
            </a:r>
            <a:r>
              <a:rPr lang="pl-PL" b="1" dirty="0"/>
              <a:t>, Polskie Wydawnictwo Ekonomiczne, Warszawa 2010</a:t>
            </a:r>
          </a:p>
          <a:p>
            <a:r>
              <a:rPr lang="pl-PL" b="1" dirty="0"/>
              <a:t>Korwin-Mikke J. Podatki czyli rzecz o grabieży</a:t>
            </a:r>
          </a:p>
          <a:p>
            <a:r>
              <a:rPr lang="pl-PL" b="1" dirty="0">
                <a:hlinkClick r:id="rId2"/>
              </a:rPr>
              <a:t>www.mf.gov.pl</a:t>
            </a:r>
            <a:endParaRPr lang="pl-PL" b="1" dirty="0"/>
          </a:p>
          <a:p>
            <a:r>
              <a:rPr lang="pl-PL" dirty="0">
                <a:hlinkClick r:id="rId3"/>
              </a:rPr>
              <a:t>https://poradnikprzedsiebiorcy.pl/-podatek-vat-cz-8-stawki-podatkowe-i-zwolnienia-podatkowe</a:t>
            </a:r>
            <a:r>
              <a:rPr lang="pl-PL" dirty="0"/>
              <a:t> </a:t>
            </a:r>
          </a:p>
          <a:p>
            <a:r>
              <a:rPr lang="pl-PL" b="1" dirty="0">
                <a:hlinkClick r:id="rId4"/>
              </a:rPr>
              <a:t>https://poradnikprzedsiebiorcy.pl/-ulga-ip-box-na-jakich-zasadach-jest-przyznawana</a:t>
            </a:r>
            <a:r>
              <a:rPr lang="pl-PL" b="1" dirty="0"/>
              <a:t> </a:t>
            </a:r>
          </a:p>
          <a:p>
            <a:r>
              <a:rPr lang="pl-PL" b="1" dirty="0">
                <a:hlinkClick r:id="rId5"/>
              </a:rPr>
              <a:t>https://ksiegowosc.infor.pl/wiadomosci/5620559,podatek-od-nieruchomosci-w-2023-roku-warszawa-krakow-wroclaw-lodz-poznan-gdansk-katowice-szczecin-bydgosz-lublin-bialystok.html#google_vignette</a:t>
            </a:r>
            <a:r>
              <a:rPr lang="pl-PL" b="1" dirty="0"/>
              <a:t> 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21375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Podatek - definicja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dirty="0"/>
              <a:t>pieniężne,</a:t>
            </a:r>
          </a:p>
          <a:p>
            <a:pPr lvl="0"/>
            <a:r>
              <a:rPr lang="pl-PL" b="1" dirty="0"/>
              <a:t>przymusowe</a:t>
            </a:r>
            <a:r>
              <a:rPr lang="pl-PL" dirty="0"/>
              <a:t>,</a:t>
            </a:r>
          </a:p>
          <a:p>
            <a:pPr lvl="0"/>
            <a:r>
              <a:rPr lang="pl-PL" dirty="0"/>
              <a:t>ogólne,</a:t>
            </a:r>
          </a:p>
          <a:p>
            <a:pPr lvl="0"/>
            <a:r>
              <a:rPr lang="pl-PL" dirty="0"/>
              <a:t>nieodpłatne,</a:t>
            </a:r>
          </a:p>
          <a:p>
            <a:pPr lvl="0"/>
            <a:r>
              <a:rPr lang="pl-PL" dirty="0"/>
              <a:t>bezzwrotne świadczenie na rzecz państwa lub innych związków publicznoprawnych.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8885225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3200" dirty="0"/>
              <a:t>Klasyfikacja podatków – kryterium przedmiotowe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pl-PL" sz="2800" b="1" dirty="0"/>
              <a:t>podatki majątkowe i podatki od praw majątkowych</a:t>
            </a:r>
            <a:r>
              <a:rPr lang="pl-PL" sz="2800" dirty="0"/>
              <a:t> – ich źródłem jest:</a:t>
            </a:r>
            <a:endParaRPr lang="pl-PL" sz="1400" dirty="0"/>
          </a:p>
          <a:p>
            <a:pPr lvl="1"/>
            <a:r>
              <a:rPr lang="pl-PL" dirty="0"/>
              <a:t>posiadany przez podatnika majątek,</a:t>
            </a:r>
            <a:endParaRPr lang="pl-PL" sz="1200" dirty="0"/>
          </a:p>
          <a:p>
            <a:pPr lvl="1"/>
            <a:r>
              <a:rPr lang="pl-PL" dirty="0"/>
              <a:t>podatek realny – gdy następuje uszczuplenie majątku,</a:t>
            </a:r>
            <a:endParaRPr lang="pl-PL" sz="1200" dirty="0"/>
          </a:p>
          <a:p>
            <a:pPr lvl="1"/>
            <a:r>
              <a:rPr lang="pl-PL" dirty="0"/>
              <a:t>podatek nominalny – źródłem jest dochód z majątku.</a:t>
            </a:r>
            <a:endParaRPr lang="pl-PL" sz="1200" dirty="0"/>
          </a:p>
          <a:p>
            <a:pPr lvl="0"/>
            <a:r>
              <a:rPr lang="pl-PL" sz="2800" b="1" dirty="0"/>
              <a:t>podatki od przychodów</a:t>
            </a:r>
            <a:r>
              <a:rPr lang="pl-PL" sz="2800" dirty="0"/>
              <a:t>,</a:t>
            </a:r>
            <a:endParaRPr lang="pl-PL" sz="1400" dirty="0"/>
          </a:p>
          <a:p>
            <a:pPr lvl="1"/>
            <a:r>
              <a:rPr lang="pl-PL" dirty="0"/>
              <a:t>podatki są pobierane przez państwo niezależnie od wyników działalności gospodarczej,</a:t>
            </a:r>
            <a:endParaRPr lang="pl-PL" sz="1200" dirty="0"/>
          </a:p>
          <a:p>
            <a:pPr lvl="1"/>
            <a:r>
              <a:rPr lang="pl-PL" dirty="0"/>
              <a:t>podatki przychodowe są podatkami silnie cenotwórczymi,</a:t>
            </a:r>
            <a:endParaRPr lang="pl-PL" sz="1200" dirty="0"/>
          </a:p>
          <a:p>
            <a:pPr lvl="1"/>
            <a:r>
              <a:rPr lang="pl-PL" dirty="0"/>
              <a:t>podatki przychodowe mogą być sprzymierzeńcem państwa (rządu) w równoważeniu budżetu,</a:t>
            </a:r>
            <a:endParaRPr lang="pl-PL" sz="1200" dirty="0"/>
          </a:p>
          <a:p>
            <a:endParaRPr lang="pl-PL" sz="1200" dirty="0"/>
          </a:p>
        </p:txBody>
      </p:sp>
    </p:spTree>
    <p:extLst>
      <p:ext uri="{BB962C8B-B14F-4D97-AF65-F5344CB8AC3E}">
        <p14:creationId xmlns:p14="http://schemas.microsoft.com/office/powerpoint/2010/main" val="29905567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3200" dirty="0"/>
              <a:t>Klasyfikacja podatków – kryterium przedmiotowe cd.</a:t>
            </a:r>
            <a:endParaRPr lang="pl-PL" sz="2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141412" y="2249486"/>
            <a:ext cx="9905999" cy="4131841"/>
          </a:xfrm>
        </p:spPr>
        <p:txBody>
          <a:bodyPr>
            <a:normAutofit fontScale="62500" lnSpcReduction="20000"/>
          </a:bodyPr>
          <a:lstStyle/>
          <a:p>
            <a:r>
              <a:rPr lang="pl-PL" sz="3400" b="1" dirty="0"/>
              <a:t>podatki od dochodów</a:t>
            </a:r>
            <a:r>
              <a:rPr lang="pl-PL" sz="3400" dirty="0"/>
              <a:t>,</a:t>
            </a:r>
            <a:endParaRPr lang="pl-PL" sz="1600" dirty="0"/>
          </a:p>
          <a:p>
            <a:pPr lvl="1"/>
            <a:r>
              <a:rPr lang="pl-PL" sz="2600" dirty="0"/>
              <a:t>podatki dochodowe płacone są od zysku wypracowanego przez podmioty,</a:t>
            </a:r>
          </a:p>
          <a:p>
            <a:pPr lvl="1"/>
            <a:r>
              <a:rPr lang="pl-PL" sz="2600" dirty="0"/>
              <a:t>podatki dochodowe są narzędziem realizacji zasady powszechności opodatkowania,</a:t>
            </a:r>
            <a:endParaRPr lang="pl-PL" sz="1300" dirty="0"/>
          </a:p>
          <a:p>
            <a:pPr lvl="1"/>
            <a:r>
              <a:rPr lang="pl-PL" sz="2600" dirty="0"/>
              <a:t>podatki dochodowe są bardziej korzystne dla podatnika niż dla władz publicznych,</a:t>
            </a:r>
            <a:endParaRPr lang="pl-PL" sz="1300" dirty="0"/>
          </a:p>
          <a:p>
            <a:pPr lvl="1"/>
            <a:r>
              <a:rPr lang="pl-PL" sz="2600" dirty="0"/>
              <a:t>wyróżnia się dwa modele podatków od dochodowych:</a:t>
            </a:r>
            <a:endParaRPr lang="pl-PL" sz="1300" dirty="0"/>
          </a:p>
          <a:p>
            <a:pPr lvl="2"/>
            <a:r>
              <a:rPr lang="pl-PL" sz="2600" dirty="0"/>
              <a:t>model progresywny (wraz ze wzrostem dochodu rośnie stawka podatkowa)</a:t>
            </a:r>
            <a:endParaRPr lang="pl-PL" sz="1300" dirty="0"/>
          </a:p>
          <a:p>
            <a:pPr lvl="2"/>
            <a:r>
              <a:rPr lang="pl-PL" sz="2600" dirty="0"/>
              <a:t>model liniowy – stawka podatkowa nie zależy od wysokości dochodu</a:t>
            </a:r>
            <a:endParaRPr lang="pl-PL" sz="1300" dirty="0"/>
          </a:p>
          <a:p>
            <a:r>
              <a:rPr lang="pl-PL" sz="3400" b="1" dirty="0"/>
              <a:t>podatki od wydatków (konsumpcyjne)</a:t>
            </a:r>
            <a:r>
              <a:rPr lang="pl-PL" sz="3400" dirty="0"/>
              <a:t>,</a:t>
            </a:r>
            <a:endParaRPr lang="pl-PL" sz="1600" dirty="0"/>
          </a:p>
          <a:p>
            <a:pPr lvl="1"/>
            <a:r>
              <a:rPr lang="pl-PL" sz="2600" dirty="0"/>
              <a:t>mianem podatków konsumpcyjnych określa się obciążenia finansowe zawarte w cenach artykułów i dóbr materialnych podlegających powszechnej konsumpcji. </a:t>
            </a:r>
          </a:p>
          <a:p>
            <a:pPr lvl="1"/>
            <a:r>
              <a:rPr lang="pl-PL" sz="2600" dirty="0"/>
              <a:t>Główny ciężar podatków konsumpcyjnych ponosi konsument. </a:t>
            </a:r>
          </a:p>
          <a:p>
            <a:pPr lvl="1"/>
            <a:r>
              <a:rPr lang="pl-PL" sz="2600" dirty="0"/>
              <a:t>Do podatków od wydatków można zaliczyć: podatek od towarów i usług, akcyzę, podatek od gier.</a:t>
            </a:r>
            <a:endParaRPr lang="pl-PL" sz="1300" dirty="0"/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5674821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2800" dirty="0"/>
              <a:t>Klasyfikacja podatków - Z punktu widzenia związku miedzy ciężarem podatkowym a ponoszącym go podatnikiem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Podatki bezpośrednia</a:t>
            </a:r>
          </a:p>
          <a:p>
            <a:r>
              <a:rPr lang="pl-PL" dirty="0"/>
              <a:t>Podatki pośrednie</a:t>
            </a:r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92017C2F-4F72-4D94-B78A-9E14D2A6BEA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8112224" y="3463772"/>
            <a:ext cx="2381582" cy="2381582"/>
          </a:xfrm>
          <a:prstGeom prst="rect">
            <a:avLst/>
          </a:prstGeom>
        </p:spPr>
      </p:pic>
      <p:sp>
        <p:nvSpPr>
          <p:cNvPr id="6" name="pole tekstowe 5">
            <a:extLst>
              <a:ext uri="{FF2B5EF4-FFF2-40B4-BE49-F238E27FC236}">
                <a16:creationId xmlns:a16="http://schemas.microsoft.com/office/drawing/2014/main" id="{42CF9F00-2CB1-478E-BD5A-A0FBC0B381D5}"/>
              </a:ext>
            </a:extLst>
          </p:cNvPr>
          <p:cNvSpPr txBox="1"/>
          <p:nvPr/>
        </p:nvSpPr>
        <p:spPr>
          <a:xfrm>
            <a:off x="8112224" y="5845354"/>
            <a:ext cx="23815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>
                <a:hlinkClick r:id="rId3" tooltip="https://freepngimg.com/png/18011-tax-png-clipart"/>
              </a:rPr>
              <a:t>To zdjęcie</a:t>
            </a:r>
            <a:r>
              <a:rPr lang="en-GB" sz="900"/>
              <a:t>, autor: Nieznany autor, licencja: </a:t>
            </a:r>
            <a:r>
              <a:rPr lang="en-GB" sz="900">
                <a:hlinkClick r:id="rId4" tooltip="https://creativecommons.org/licenses/by-nc/3.0/"/>
              </a:rPr>
              <a:t>CC BY-NC</a:t>
            </a:r>
            <a:endParaRPr lang="en-GB" sz="900"/>
          </a:p>
        </p:txBody>
      </p:sp>
    </p:spTree>
    <p:extLst>
      <p:ext uri="{BB962C8B-B14F-4D97-AF65-F5344CB8AC3E}">
        <p14:creationId xmlns:p14="http://schemas.microsoft.com/office/powerpoint/2010/main" val="3551848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Podatki bezpośrednie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141412" y="1844824"/>
            <a:ext cx="9905999" cy="4320480"/>
          </a:xfrm>
        </p:spPr>
        <p:txBody>
          <a:bodyPr>
            <a:normAutofit fontScale="62500" lnSpcReduction="20000"/>
          </a:bodyPr>
          <a:lstStyle/>
          <a:p>
            <a:pPr lvl="0"/>
            <a:r>
              <a:rPr lang="pl-PL" sz="2800" b="1" dirty="0"/>
              <a:t>podatki bezpośrednie </a:t>
            </a:r>
            <a:r>
              <a:rPr lang="pl-PL" sz="2800" dirty="0"/>
              <a:t>– to takie podatki, w przypadku których istnieje precyzyjnie określona zależność między płaconym podatkiem (rodzajem podatku, jego wysokością, trybem płacenia) a podatnikiem. </a:t>
            </a:r>
          </a:p>
          <a:p>
            <a:pPr lvl="0"/>
            <a:r>
              <a:rPr lang="pl-PL" sz="2800" dirty="0"/>
              <a:t>Do podatków bezpośrednich zalicza się:</a:t>
            </a:r>
            <a:endParaRPr lang="pl-PL" sz="1400" dirty="0"/>
          </a:p>
          <a:p>
            <a:pPr lvl="2"/>
            <a:r>
              <a:rPr lang="pl-PL" sz="2600" b="1" dirty="0"/>
              <a:t>podatki dochodowe</a:t>
            </a:r>
            <a:endParaRPr lang="pl-PL" sz="1300" dirty="0"/>
          </a:p>
          <a:p>
            <a:pPr lvl="3"/>
            <a:r>
              <a:rPr lang="pl-PL" sz="1700" dirty="0"/>
              <a:t>od osób fizycznych PIT (obecnie 12%, 32%) (do 2008r. 19%, 30%, 40%)</a:t>
            </a:r>
          </a:p>
          <a:p>
            <a:pPr lvl="3"/>
            <a:r>
              <a:rPr lang="pl-PL" sz="1800" dirty="0"/>
              <a:t>liniowy 19%</a:t>
            </a:r>
            <a:endParaRPr lang="pl-PL" sz="1300" dirty="0"/>
          </a:p>
          <a:p>
            <a:pPr lvl="3"/>
            <a:r>
              <a:rPr lang="pl-PL" sz="1700" dirty="0"/>
              <a:t>od osób prawnych </a:t>
            </a:r>
          </a:p>
          <a:p>
            <a:pPr lvl="4"/>
            <a:r>
              <a:rPr lang="pl-PL" sz="1700" dirty="0"/>
              <a:t>CIT (19%); </a:t>
            </a:r>
          </a:p>
          <a:p>
            <a:pPr lvl="4"/>
            <a:r>
              <a:rPr lang="pl-PL" sz="1700" dirty="0"/>
              <a:t>dla małych podatników i podatników rozpoczynających działalność - w roku podatkowym, w którym rozpoczęli działalność (9%)</a:t>
            </a:r>
            <a:endParaRPr lang="pl-PL" sz="1300" dirty="0"/>
          </a:p>
          <a:p>
            <a:pPr lvl="2"/>
            <a:r>
              <a:rPr lang="pl-PL" sz="2600" b="1" dirty="0"/>
              <a:t>podatki majątkowe</a:t>
            </a:r>
            <a:endParaRPr lang="pl-PL" sz="1300" dirty="0"/>
          </a:p>
          <a:p>
            <a:pPr lvl="3"/>
            <a:r>
              <a:rPr lang="pl-PL" sz="1700" dirty="0"/>
              <a:t>podatek od nieruchomości</a:t>
            </a:r>
            <a:endParaRPr lang="pl-PL" sz="1300" dirty="0"/>
          </a:p>
          <a:p>
            <a:pPr lvl="3"/>
            <a:r>
              <a:rPr lang="pl-PL" sz="1700" dirty="0"/>
              <a:t>podatek od podatek od zysków z oszczędności, tak zwany podatek Belki</a:t>
            </a:r>
            <a:endParaRPr lang="pl-PL" sz="1300" dirty="0"/>
          </a:p>
          <a:p>
            <a:pPr lvl="3"/>
            <a:r>
              <a:rPr lang="pl-PL" sz="1700" dirty="0"/>
              <a:t>podatek spadkowy</a:t>
            </a:r>
            <a:endParaRPr lang="pl-PL" sz="1300" dirty="0"/>
          </a:p>
          <a:p>
            <a:pPr lvl="3"/>
            <a:r>
              <a:rPr lang="pl-PL" sz="1700" dirty="0"/>
              <a:t>podatki nakładane na transfery majątku </a:t>
            </a:r>
            <a:endParaRPr lang="pl-PL" sz="1100" dirty="0"/>
          </a:p>
        </p:txBody>
      </p:sp>
    </p:spTree>
    <p:extLst>
      <p:ext uri="{BB962C8B-B14F-4D97-AF65-F5344CB8AC3E}">
        <p14:creationId xmlns:p14="http://schemas.microsoft.com/office/powerpoint/2010/main" val="10354950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573855D-4CCB-4B2C-5D54-872E094F6F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Ulga IP BOX</a:t>
            </a:r>
            <a:endParaRPr lang="en-GB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256B664-563A-0275-095C-6904712B7E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1800" b="0" i="0" dirty="0">
                <a:effectLst/>
                <a:latin typeface="Nunito Sans" panose="020B0604020202020204" pitchFamily="2" charset="-18"/>
              </a:rPr>
              <a:t>Założeniem ulgi jest pobudzenie rynku nowych technologii i innowacyjnych rozwiązań, </a:t>
            </a:r>
          </a:p>
          <a:p>
            <a:pPr lvl="1"/>
            <a:r>
              <a:rPr lang="pl-PL" sz="1800" b="0" i="0" dirty="0">
                <a:effectLst/>
                <a:latin typeface="Nunito Sans" panose="020B0604020202020204" pitchFamily="2" charset="-18"/>
              </a:rPr>
              <a:t>poprzez wprowadzenie preferencyjnego opodatkowania 5% w podatku PIT i CIT (dla dochodów uzyskanych z kwalifikowanych praw własności intelektualnej)</a:t>
            </a:r>
          </a:p>
          <a:p>
            <a:pPr lvl="1"/>
            <a:endParaRPr lang="pl-PL" sz="1800" dirty="0">
              <a:latin typeface="Nunito Sans" panose="020B0604020202020204" pitchFamily="2" charset="-18"/>
            </a:endParaRPr>
          </a:p>
          <a:p>
            <a:r>
              <a:rPr lang="pl-PL" sz="1800" dirty="0">
                <a:latin typeface="Nunito Sans" panose="020B0604020202020204" pitchFamily="2" charset="-18"/>
              </a:rPr>
              <a:t>Skorzystać z ulgi IP Box można dopiero w zeznaniu rocznym, więc dochody uzyskane w trakcie roku z kwalifikowanych praw własności intelektualnej podlegają opodatkowaniu zgodnie z pierwotnie obraną formą opodatkowania.</a:t>
            </a:r>
          </a:p>
          <a:p>
            <a:endParaRPr lang="en-GB" sz="2200" dirty="0"/>
          </a:p>
        </p:txBody>
      </p:sp>
    </p:spTree>
    <p:extLst>
      <p:ext uri="{BB962C8B-B14F-4D97-AF65-F5344CB8AC3E}">
        <p14:creationId xmlns:p14="http://schemas.microsoft.com/office/powerpoint/2010/main" val="19400704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B32F244-4955-1207-3F3A-A68F9A459B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Ulga </a:t>
            </a:r>
            <a:r>
              <a:rPr lang="pl-PL" dirty="0" err="1"/>
              <a:t>ip</a:t>
            </a:r>
            <a:r>
              <a:rPr lang="pl-PL" dirty="0"/>
              <a:t> </a:t>
            </a:r>
            <a:r>
              <a:rPr lang="pl-PL" dirty="0" err="1"/>
              <a:t>box</a:t>
            </a:r>
            <a:r>
              <a:rPr lang="pl-PL" dirty="0"/>
              <a:t> cd</a:t>
            </a:r>
            <a:endParaRPr lang="en-GB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B64BA09-E74F-1C4D-EE02-4AA6F939AC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l" rtl="0">
              <a:buNone/>
            </a:pPr>
            <a:r>
              <a:rPr lang="pl-PL" b="0" i="0" dirty="0">
                <a:effectLst/>
                <a:latin typeface="Nunito Sans" pitchFamily="2" charset="-18"/>
              </a:rPr>
              <a:t>Do najważniejszych wymogów, jakie należy spełnić, aby skorzystać z ulgi zalicza się:</a:t>
            </a:r>
          </a:p>
          <a:p>
            <a:pPr algn="l" rtl="0">
              <a:buFont typeface="Arial" panose="020B0604020202020204" pitchFamily="34" charset="0"/>
              <a:buChar char="•"/>
            </a:pPr>
            <a:r>
              <a:rPr lang="pl-PL" b="0" i="0" dirty="0">
                <a:effectLst/>
                <a:latin typeface="Nunito Sans" pitchFamily="2" charset="-18"/>
              </a:rPr>
              <a:t>prowadzenie działalności badawczo-rozwojowej;</a:t>
            </a:r>
          </a:p>
          <a:p>
            <a:pPr algn="l" rtl="0">
              <a:buFont typeface="Arial" panose="020B0604020202020204" pitchFamily="34" charset="0"/>
              <a:buChar char="•"/>
            </a:pPr>
            <a:r>
              <a:rPr lang="pl-PL" b="0" i="0" dirty="0">
                <a:effectLst/>
                <a:latin typeface="Nunito Sans" pitchFamily="2" charset="-18"/>
              </a:rPr>
              <a:t>wytworzenie kwalifikowanego IP (kwalifikowane prawo własności intelektualnej) w ramach prowadzonej działalności badawczo-rozwojowej;</a:t>
            </a:r>
          </a:p>
          <a:p>
            <a:pPr algn="l" rtl="0">
              <a:buFont typeface="Arial" panose="020B0604020202020204" pitchFamily="34" charset="0"/>
              <a:buChar char="•"/>
            </a:pPr>
            <a:r>
              <a:rPr lang="pl-PL" b="0" i="0" dirty="0">
                <a:effectLst/>
                <a:latin typeface="Nunito Sans" pitchFamily="2" charset="-18"/>
              </a:rPr>
              <a:t>prowadzenie odrębnej ewidencji zdarzeń gospodarczych obejmującej wszystkie operacje finansowe związane z dochodami z kwalifikowanych IP, </a:t>
            </a:r>
          </a:p>
          <a:p>
            <a:pPr algn="l" rtl="0">
              <a:buFont typeface="Arial" panose="020B0604020202020204" pitchFamily="34" charset="0"/>
              <a:buChar char="•"/>
            </a:pPr>
            <a:r>
              <a:rPr lang="pl-PL" b="0" i="0" dirty="0">
                <a:effectLst/>
                <a:latin typeface="Nunito Sans" pitchFamily="2" charset="-18"/>
              </a:rPr>
              <a:t>osiągnięcie dochodu z kwalifikowanego IP, podlegającego opodatkowaniu w Polsce;</a:t>
            </a:r>
          </a:p>
          <a:p>
            <a:pPr algn="l" rtl="0">
              <a:buFont typeface="Arial" panose="020B0604020202020204" pitchFamily="34" charset="0"/>
              <a:buChar char="•"/>
            </a:pPr>
            <a:r>
              <a:rPr lang="pl-PL" b="0" i="0" dirty="0">
                <a:effectLst/>
                <a:latin typeface="Nunito Sans" pitchFamily="2" charset="-18"/>
              </a:rPr>
              <a:t>poniesienie kosztów kwalifikowanych w związku z wytworzeniem, rozwinięciem lub ulepszeniem kwalifikowanego IP.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4596242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bwód">
  <a:themeElements>
    <a:clrScheme name="Obwód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Obwód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bwód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Obwód</Template>
  <TotalTime>367</TotalTime>
  <Words>1369</Words>
  <Application>Microsoft Office PowerPoint</Application>
  <PresentationFormat>Panoramiczny</PresentationFormat>
  <Paragraphs>137</Paragraphs>
  <Slides>20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6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20</vt:i4>
      </vt:variant>
    </vt:vector>
  </HeadingPairs>
  <TitlesOfParts>
    <vt:vector size="27" baseType="lpstr">
      <vt:lpstr>Arial</vt:lpstr>
      <vt:lpstr>Nunito Sans</vt:lpstr>
      <vt:lpstr>Open Sans</vt:lpstr>
      <vt:lpstr>Times New Roman</vt:lpstr>
      <vt:lpstr>Tw Cen MT</vt:lpstr>
      <vt:lpstr>Wingdings</vt:lpstr>
      <vt:lpstr>Obwód</vt:lpstr>
      <vt:lpstr>Podatki w przedsiębiorstwie</vt:lpstr>
      <vt:lpstr>Plan wykładu</vt:lpstr>
      <vt:lpstr>Podatek - definicja</vt:lpstr>
      <vt:lpstr>Klasyfikacja podatków – kryterium przedmiotowe</vt:lpstr>
      <vt:lpstr>Klasyfikacja podatków – kryterium przedmiotowe cd.</vt:lpstr>
      <vt:lpstr>Klasyfikacja podatków - Z punktu widzenia związku miedzy ciężarem podatkowym a ponoszącym go podatnikiem </vt:lpstr>
      <vt:lpstr>Podatki bezpośrednie</vt:lpstr>
      <vt:lpstr>Ulga IP BOX</vt:lpstr>
      <vt:lpstr>Ulga ip box cd</vt:lpstr>
      <vt:lpstr>Kwalifikowane Intellectual Property (IP)</vt:lpstr>
      <vt:lpstr>Podatki pośrednie</vt:lpstr>
      <vt:lpstr>Stawki podatku vat</vt:lpstr>
      <vt:lpstr>Zadanie</vt:lpstr>
      <vt:lpstr>ważne</vt:lpstr>
      <vt:lpstr>Stawki podatku od nieruchomości</vt:lpstr>
      <vt:lpstr>Elementy techniki podatkowej</vt:lpstr>
      <vt:lpstr>Skutki wysokich podatków</vt:lpstr>
      <vt:lpstr>Jak radzić sobie z podatkami w przedsiębiorstwie</vt:lpstr>
      <vt:lpstr>podsumowanie</vt:lpstr>
      <vt:lpstr>Bibliografia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Użytkownik systemu Windows</dc:creator>
  <cp:lastModifiedBy>Recenzent</cp:lastModifiedBy>
  <cp:revision>39</cp:revision>
  <dcterms:created xsi:type="dcterms:W3CDTF">2020-05-25T21:33:11Z</dcterms:created>
  <dcterms:modified xsi:type="dcterms:W3CDTF">2024-06-10T19:13:33Z</dcterms:modified>
</cp:coreProperties>
</file>