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6" r:id="rId8"/>
    <p:sldId id="265" r:id="rId9"/>
    <p:sldId id="260" r:id="rId10"/>
    <p:sldId id="294" r:id="rId11"/>
    <p:sldId id="270" r:id="rId12"/>
    <p:sldId id="271" r:id="rId13"/>
    <p:sldId id="272" r:id="rId14"/>
    <p:sldId id="273" r:id="rId15"/>
    <p:sldId id="280" r:id="rId16"/>
    <p:sldId id="281" r:id="rId17"/>
    <p:sldId id="282" r:id="rId18"/>
    <p:sldId id="283" r:id="rId19"/>
    <p:sldId id="286" r:id="rId20"/>
    <p:sldId id="287" r:id="rId21"/>
    <p:sldId id="293" r:id="rId22"/>
    <p:sldId id="288" r:id="rId23"/>
    <p:sldId id="289" r:id="rId24"/>
    <p:sldId id="290" r:id="rId25"/>
    <p:sldId id="291" r:id="rId26"/>
    <p:sldId id="269" r:id="rId27"/>
    <p:sldId id="292" r:id="rId28"/>
    <p:sldId id="258" r:id="rId29"/>
    <p:sldId id="267" r:id="rId30"/>
    <p:sldId id="26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59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999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98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396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36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460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629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851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12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096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72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6881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85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179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91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994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523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E9C7D-EE61-423A-BD50-292DE210C03C}" type="datetimeFigureOut">
              <a:rPr lang="pl-PL" smtClean="0"/>
              <a:t>17.06.2024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91243-9BAA-475C-8427-49B7A1D9BA6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379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Inflacja_w_Polsce#cite_note-GUS_od_1950-3" TargetMode="External"/><Relationship Id="rId3" Type="http://schemas.openxmlformats.org/officeDocument/2006/relationships/hyperlink" Target="https://wpolityce.pl/gospodarka/222619-poglebia-sie-deflacja-w-polskiej-gospodarce" TargetMode="External"/><Relationship Id="rId7" Type="http://schemas.openxmlformats.org/officeDocument/2006/relationships/hyperlink" Target="https://pl.wikipedia.org/wiki/Inflacja" TargetMode="External"/><Relationship Id="rId2" Type="http://schemas.openxmlformats.org/officeDocument/2006/relationships/hyperlink" Target="https://www.dorzeczy.pl/nbp/59920/dlaczego-bank-centralny-dba-o-niska-ale-jednak-dodatnia-inflacj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bportal.pl/" TargetMode="External"/><Relationship Id="rId5" Type="http://schemas.openxmlformats.org/officeDocument/2006/relationships/hyperlink" Target="https://www.nbp.pl/home.aspx?f=/statystyka/bazowa/bazowa.htm" TargetMode="External"/><Relationship Id="rId4" Type="http://schemas.openxmlformats.org/officeDocument/2006/relationships/hyperlink" Target="https://www.bankier.pl/wiadomosc/Inflacja-CPI-przyspieszyla-GUS-zmienil-koszyk-7647682.html" TargetMode="External"/><Relationship Id="rId9" Type="http://schemas.openxmlformats.org/officeDocument/2006/relationships/hyperlink" Target="https://alebank.pl/jak-sie-moze-zmienic-koszyk-inflacyjny-i-jak-ta-zmiana-wplynie-na-okreslanie-poziomu-inflacji/?id=361053&amp;catid=25926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Inflacja i jej wpływ na działalność gospodarczą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dr hab. inż. Grzegorz Chodak, prof. </a:t>
            </a:r>
            <a:r>
              <a:rPr lang="pl-PL" dirty="0" err="1"/>
              <a:t>pwr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7278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2A509D-7DBF-4899-8FC3-A58F4B777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PPI Wskaźnik cen dóbr produkcyjnych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5C31ED-8AFE-4532-BA67-5F5563943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Co miesiąc reprezentowanych wyrobów oraz usług analizuje się około 30 tys.</a:t>
            </a:r>
          </a:p>
          <a:p>
            <a:r>
              <a:rPr lang="pl-PL" dirty="0"/>
              <a:t>Za każdym razem są one zbierane od około 3,3 tys. podmiotów gospodarczych.</a:t>
            </a:r>
          </a:p>
          <a:p>
            <a:pPr marL="0" indent="0" algn="l">
              <a:buNone/>
            </a:pPr>
            <a:r>
              <a:rPr lang="pl-PL" dirty="0"/>
              <a:t>Wskaźnik odnosi się do zmian cen bazowych w czterech sektorach: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górnictwie i wydobywaniu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przetwórstwie przemysłowym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dostawie wody, gospodarowaniu ściekami i odpadami, rekultywacji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dirty="0"/>
              <a:t>zaopatrywaniu w gaz, parę wodną oraz gorącą wodę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916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Deflator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err="1"/>
              <a:t>Deflator</a:t>
            </a:r>
            <a:r>
              <a:rPr lang="pl-PL" dirty="0"/>
              <a:t> opisuje zmiany wszystkich cen wliczanych do PKB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Deflator</a:t>
            </a:r>
            <a:r>
              <a:rPr lang="pl-PL" dirty="0"/>
              <a:t> jest miernikiem bardziej ogólnym, jednak CPI lepiej informuje o zmianach kosztów utrzymania przeciętnego gospodarstwa domowego.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4476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Przyczyny inflacji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Monetaryści </a:t>
            </a:r>
            <a:r>
              <a:rPr lang="pl-PL" dirty="0"/>
              <a:t>twierdzą, że jedynym czynnikiem powodującym inflację jest zwiększanie podaży pieniądza. </a:t>
            </a:r>
          </a:p>
          <a:p>
            <a:r>
              <a:rPr lang="pl-PL" dirty="0"/>
              <a:t>Im szybciej powiększa się zasób pieniądza, tym wyższa będzie stopa inflacji. </a:t>
            </a:r>
          </a:p>
        </p:txBody>
      </p:sp>
    </p:spTree>
    <p:extLst>
      <p:ext uri="{BB962C8B-B14F-4D97-AF65-F5344CB8AC3E}">
        <p14:creationId xmlns:p14="http://schemas.microsoft.com/office/powerpoint/2010/main" val="71757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Ilościowa teoria pieniądza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pl-PL" dirty="0"/>
              <a:t>Wg </a:t>
            </a:r>
            <a:r>
              <a:rPr lang="pl-PL" b="1" dirty="0"/>
              <a:t>ilościowej teorii pieniądza</a:t>
            </a:r>
            <a:r>
              <a:rPr lang="pl-PL" dirty="0"/>
              <a:t> wzrost podaży pieniądza powoduje wzrost cen. Ilustruje to równanie wymiany Fishera: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Gdzie:</a:t>
            </a:r>
          </a:p>
          <a:p>
            <a:pPr marL="0" indent="0">
              <a:buNone/>
            </a:pPr>
            <a:r>
              <a:rPr lang="pl-PL" dirty="0"/>
              <a:t>M – nominalna podaż pieniądza</a:t>
            </a:r>
          </a:p>
          <a:p>
            <a:pPr marL="0" indent="0">
              <a:buNone/>
            </a:pPr>
            <a:r>
              <a:rPr lang="pl-PL" b="1" dirty="0"/>
              <a:t>V – szybkość obiegu pieniądza</a:t>
            </a:r>
          </a:p>
          <a:p>
            <a:pPr marL="0" indent="0">
              <a:buNone/>
            </a:pPr>
            <a:r>
              <a:rPr lang="pl-PL" dirty="0"/>
              <a:t>P – ogólny poziom cen</a:t>
            </a:r>
          </a:p>
          <a:p>
            <a:pPr marL="0" indent="0">
              <a:buNone/>
            </a:pPr>
            <a:r>
              <a:rPr lang="pl-PL" dirty="0"/>
              <a:t>Y – wielkość produkcji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551779"/>
              </p:ext>
            </p:extLst>
          </p:nvPr>
        </p:nvGraphicFramePr>
        <p:xfrm>
          <a:off x="3659430" y="3212976"/>
          <a:ext cx="3450983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66337" imgH="203112" progId="Equation.3">
                  <p:embed/>
                </p:oleObj>
              </mc:Choice>
              <mc:Fallback>
                <p:oleObj r:id="rId2" imgW="1066337" imgH="203112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430" y="3212976"/>
                        <a:ext cx="3450983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904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Szybkość obiegu pieniądza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b="1" dirty="0"/>
              <a:t>Szybkość obiegu pieniądza</a:t>
            </a:r>
            <a:r>
              <a:rPr lang="pl-PL" dirty="0"/>
              <a:t> (V) to liczba wliczanych do PKB transakcji obsługiwanych przez jednostkę pieniądza w ciągu roku.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Przykład</a:t>
            </a:r>
          </a:p>
          <a:p>
            <a:pPr marL="0" indent="0">
              <a:buNone/>
            </a:pPr>
            <a:r>
              <a:rPr lang="pl-PL" dirty="0"/>
              <a:t>jeśli szybkość obiegu pieniądza wynosi 2, oznacza to, że wartość pieniądza w obiegu Mn jest dwukrotnie mniejsza niż wartość produkcji wytworzonej w ciągu całego roku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Wg monetarystów w dłuższym okresie V jest określone przez czynniki niezależne od podaży pieniądza. Zatem wzrost M powoduje odpowiedni wzrost wydatków</a:t>
            </a:r>
          </a:p>
          <a:p>
            <a:r>
              <a:rPr lang="pl-PL" b="1" dirty="0"/>
              <a:t>Przy </a:t>
            </a:r>
            <a:r>
              <a:rPr lang="pl-PL" b="1" i="1" dirty="0"/>
              <a:t>V</a:t>
            </a:r>
            <a:r>
              <a:rPr lang="pl-PL" b="1" dirty="0"/>
              <a:t> = </a:t>
            </a:r>
            <a:r>
              <a:rPr lang="pl-PL" b="1" dirty="0" err="1"/>
              <a:t>const</a:t>
            </a:r>
            <a:r>
              <a:rPr lang="pl-PL" b="1" dirty="0"/>
              <a:t> i </a:t>
            </a:r>
            <a:r>
              <a:rPr lang="pl-PL" b="1" i="1" dirty="0"/>
              <a:t>Y</a:t>
            </a:r>
            <a:r>
              <a:rPr lang="pl-PL" b="1" dirty="0"/>
              <a:t> = </a:t>
            </a:r>
            <a:r>
              <a:rPr lang="pl-PL" b="1" dirty="0" err="1"/>
              <a:t>const</a:t>
            </a:r>
            <a:r>
              <a:rPr lang="pl-PL" b="1" dirty="0"/>
              <a:t>: </a:t>
            </a:r>
            <a:r>
              <a:rPr lang="pl-PL" b="1" i="1" dirty="0"/>
              <a:t>M</a:t>
            </a:r>
            <a:r>
              <a:rPr lang="pl-PL" b="1" dirty="0">
                <a:sym typeface="Symbol"/>
              </a:rPr>
              <a:t></a:t>
            </a:r>
            <a:r>
              <a:rPr lang="pl-PL" b="1" dirty="0"/>
              <a:t> </a:t>
            </a:r>
            <a:r>
              <a:rPr lang="pl-PL" b="1" dirty="0">
                <a:sym typeface="Symbol"/>
              </a:rPr>
              <a:t></a:t>
            </a:r>
            <a:r>
              <a:rPr lang="pl-PL" b="1" dirty="0"/>
              <a:t> </a:t>
            </a:r>
            <a:r>
              <a:rPr lang="pl-PL" b="1" i="1" dirty="0"/>
              <a:t>P</a:t>
            </a:r>
            <a:r>
              <a:rPr lang="pl-PL" b="1" dirty="0">
                <a:sym typeface="Symbol"/>
              </a:rPr>
              <a:t></a:t>
            </a:r>
            <a:r>
              <a:rPr lang="pl-PL" b="1" dirty="0"/>
              <a:t>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57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Rodzaje inflacji: podział ze względu na przyczyny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pl-PL" sz="2800" b="1" dirty="0"/>
              <a:t>inflacja popytowa </a:t>
            </a:r>
            <a:r>
              <a:rPr lang="pl-PL" sz="2800" dirty="0"/>
              <a:t>(ang. </a:t>
            </a:r>
            <a:r>
              <a:rPr lang="pl-PL" sz="2800" i="1" dirty="0" err="1"/>
              <a:t>demand-pull</a:t>
            </a:r>
            <a:r>
              <a:rPr lang="pl-PL" sz="2800" i="1" dirty="0"/>
              <a:t> </a:t>
            </a:r>
            <a:r>
              <a:rPr lang="pl-PL" sz="2800" i="1" dirty="0" err="1"/>
              <a:t>inflation</a:t>
            </a:r>
            <a:r>
              <a:rPr lang="pl-PL" sz="2800" dirty="0"/>
              <a:t>) jest spowodowana gwałtownym wzrostem popytu w gospodarce. Jego przyczyną może być np. duży deficyt budżetowy państwa, finansowany drukiem pieniądza, lub ekspansywna polityka pieniężna banku centralnego.</a:t>
            </a:r>
            <a:endParaRPr lang="pl-PL" sz="1200" dirty="0"/>
          </a:p>
          <a:p>
            <a:pPr lvl="0"/>
            <a:r>
              <a:rPr lang="pl-PL" sz="2800" b="1" dirty="0"/>
              <a:t>inflacja kosztowa </a:t>
            </a:r>
            <a:r>
              <a:rPr lang="pl-PL" sz="2800" dirty="0"/>
              <a:t>(ang. </a:t>
            </a:r>
            <a:r>
              <a:rPr lang="pl-PL" sz="2800" i="1" dirty="0" err="1"/>
              <a:t>cost-push</a:t>
            </a:r>
            <a:r>
              <a:rPr lang="pl-PL" sz="2800" i="1" dirty="0"/>
              <a:t> </a:t>
            </a:r>
            <a:r>
              <a:rPr lang="pl-PL" sz="2800" i="1" dirty="0" err="1"/>
              <a:t>inflation</a:t>
            </a:r>
            <a:r>
              <a:rPr lang="pl-PL" sz="2800" b="1" dirty="0"/>
              <a:t>) – </a:t>
            </a:r>
            <a:r>
              <a:rPr lang="pl-PL" sz="2800" dirty="0"/>
              <a:t>jej przyczyną jest wzrost kosztów produkcji, np.:</a:t>
            </a:r>
            <a:endParaRPr lang="pl-PL" sz="1200" dirty="0"/>
          </a:p>
          <a:p>
            <a:pPr lvl="1"/>
            <a:r>
              <a:rPr lang="pl-PL" dirty="0"/>
              <a:t> duża podwyżka wynagrodzeń, </a:t>
            </a:r>
            <a:endParaRPr lang="pl-PL" sz="1100" dirty="0"/>
          </a:p>
          <a:p>
            <a:pPr lvl="1"/>
            <a:r>
              <a:rPr lang="pl-PL" dirty="0"/>
              <a:t>wzrost ceny ważnego surowca, </a:t>
            </a:r>
          </a:p>
          <a:p>
            <a:pPr lvl="1"/>
            <a:r>
              <a:rPr lang="pl-PL" dirty="0"/>
              <a:t>podniesienie cen wytwarzanych produktów przez monopolistów.</a:t>
            </a:r>
          </a:p>
        </p:txBody>
      </p:sp>
    </p:spTree>
    <p:extLst>
      <p:ext uri="{BB962C8B-B14F-4D97-AF65-F5344CB8AC3E}">
        <p14:creationId xmlns:p14="http://schemas.microsoft.com/office/powerpoint/2010/main" val="451742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Inflacja kosztowa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Inflacja kosztowa może mieć charakter kumulacyjny, za sprawą spirali „cen i płac”: wzrost cen powoduje żądania podwyżek płac, z kolei te prowadzą do dalszego wzrostu cen. </a:t>
            </a:r>
          </a:p>
          <a:p>
            <a:r>
              <a:rPr lang="pl-PL" dirty="0"/>
              <a:t>Odmianą inflacji kosztowej jest </a:t>
            </a:r>
            <a:r>
              <a:rPr lang="pl-PL" b="1" dirty="0"/>
              <a:t>inflacja importowana, </a:t>
            </a:r>
            <a:r>
              <a:rPr lang="pl-PL" dirty="0"/>
              <a:t>którą wywołuje wzrost cen za granicą powodujący podniesienie cen krajowych.</a:t>
            </a:r>
          </a:p>
        </p:txBody>
      </p:sp>
    </p:spTree>
    <p:extLst>
      <p:ext uri="{BB962C8B-B14F-4D97-AF65-F5344CB8AC3E}">
        <p14:creationId xmlns:p14="http://schemas.microsoft.com/office/powerpoint/2010/main" val="1094921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Inflacja kosztowa a popytowa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Można twierdzić, że inflacja kosztowa jest etapem inflacji popytowej, ponieważ: </a:t>
            </a:r>
          </a:p>
          <a:p>
            <a:pPr lvl="1"/>
            <a:r>
              <a:rPr lang="pl-PL" dirty="0"/>
              <a:t>ekspansja pieniężna i wzrost zagregowanego popytu na rynku dóbr zwiększają produkcję, wzrastające zapotrzebowanie na czynniki produkcji wywołuje zwyżkę płac i cen surowców. </a:t>
            </a:r>
          </a:p>
          <a:p>
            <a:pPr lvl="1"/>
            <a:r>
              <a:rPr lang="pl-PL" dirty="0"/>
              <a:t>Dopiero ten wzrost kosztów produkcji prowadzi do wzrostu cen gotowych wyrobów.</a:t>
            </a:r>
          </a:p>
        </p:txBody>
      </p:sp>
    </p:spTree>
    <p:extLst>
      <p:ext uri="{BB962C8B-B14F-4D97-AF65-F5344CB8AC3E}">
        <p14:creationId xmlns:p14="http://schemas.microsoft.com/office/powerpoint/2010/main" val="1112280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Rodzaje inflacji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pełzająca – nie przekracza 5% rocznie;</a:t>
            </a:r>
          </a:p>
          <a:p>
            <a:r>
              <a:rPr lang="pl-PL" dirty="0"/>
              <a:t>umiarkowana (krocząca) – oscyluje w granicach 5–10% rocznie;</a:t>
            </a:r>
          </a:p>
          <a:p>
            <a:r>
              <a:rPr lang="pl-PL" dirty="0"/>
              <a:t>galopująca – roczny wzrost cen według stopy dwu- albo trzycyfrowej, od 20% w górę;</a:t>
            </a:r>
          </a:p>
          <a:p>
            <a:r>
              <a:rPr lang="pl-PL" dirty="0"/>
              <a:t>hiperinflacja – miesięczny wzrost cen przekracza 150%.</a:t>
            </a:r>
          </a:p>
        </p:txBody>
      </p:sp>
    </p:spTree>
    <p:extLst>
      <p:ext uri="{BB962C8B-B14F-4D97-AF65-F5344CB8AC3E}">
        <p14:creationId xmlns:p14="http://schemas.microsoft.com/office/powerpoint/2010/main" val="229995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Skutki inflacji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dirty="0"/>
              <a:t>Wzrost ryzyka towarzyszącego gospodarowaniu i utrudnienie rachunku ekonomicznego, a w konsekwencji zmniejszenie się inwestycji;</a:t>
            </a:r>
          </a:p>
          <a:p>
            <a:pPr lvl="0"/>
            <a:r>
              <a:rPr lang="pl-PL" dirty="0"/>
              <a:t>Redystrybucja dochodów;</a:t>
            </a:r>
          </a:p>
          <a:p>
            <a:pPr lvl="0"/>
            <a:r>
              <a:rPr lang="pl-PL" dirty="0"/>
              <a:t>Drenaż finansowy -  w przypadku stałych progów opodatkowania;</a:t>
            </a:r>
          </a:p>
          <a:p>
            <a:pPr lvl="0"/>
            <a:r>
              <a:rPr lang="pl-PL" dirty="0"/>
              <a:t>Koszty zdzieranych zelówek – ucieczka od pieniądza;</a:t>
            </a:r>
          </a:p>
          <a:p>
            <a:r>
              <a:rPr lang="pl-PL" dirty="0"/>
              <a:t>Koszty zmienianych jadłospisów – koszty transakcyjne związane z adaptowaniem się społeczeństwa do wzrostu cen (koszty indeksacji itp.).</a:t>
            </a:r>
          </a:p>
        </p:txBody>
      </p:sp>
    </p:spTree>
    <p:extLst>
      <p:ext uri="{BB962C8B-B14F-4D97-AF65-F5344CB8AC3E}">
        <p14:creationId xmlns:p14="http://schemas.microsoft.com/office/powerpoint/2010/main" val="213602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Inflacja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wzrost </a:t>
            </a:r>
            <a:r>
              <a:rPr lang="pl-PL" b="1" dirty="0"/>
              <a:t>przeciętnej ceny </a:t>
            </a:r>
            <a:r>
              <a:rPr lang="pl-PL" dirty="0"/>
              <a:t>dóbr w pewnym okresie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2853124"/>
            <a:ext cx="6204173" cy="381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906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Metody walki z inflacją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l-PL" dirty="0"/>
              <a:t>restrykcyjna polityka monetarna</a:t>
            </a:r>
            <a:endParaRPr lang="pl-PL" sz="1100" dirty="0"/>
          </a:p>
          <a:p>
            <a:pPr lvl="1"/>
            <a:r>
              <a:rPr lang="pl-PL" dirty="0"/>
              <a:t>uniezależnienie banku centralnego od rządu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97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703F0-8720-49A5-9F81-00BB8B63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Zabezpieczenie przedsiębiorstwa przed inflacją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6444671-489D-4919-BF97-4A8F44C0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6"/>
            <a:ext cx="9905999" cy="4131841"/>
          </a:xfrm>
        </p:spPr>
        <p:txBody>
          <a:bodyPr/>
          <a:lstStyle/>
          <a:p>
            <a:r>
              <a:rPr lang="pl-PL" dirty="0"/>
              <a:t>Nie zawieranie umów z odbiorcami z gwarancją stałych cen</a:t>
            </a:r>
          </a:p>
          <a:p>
            <a:pPr lvl="1"/>
            <a:r>
              <a:rPr lang="pl-PL" dirty="0"/>
              <a:t>Lub dodawanie klauzul indeksacji cen o stopę inflacji (najlepiej PPI)</a:t>
            </a:r>
          </a:p>
          <a:p>
            <a:r>
              <a:rPr lang="pl-PL" dirty="0"/>
              <a:t>Monitorowanie cen u dostawców</a:t>
            </a:r>
          </a:p>
          <a:p>
            <a:r>
              <a:rPr lang="pl-PL" dirty="0"/>
              <a:t>Monitorowanie cen sprzedaży i ich ciągła weryfikacja i aktualizacja</a:t>
            </a:r>
          </a:p>
          <a:p>
            <a:r>
              <a:rPr lang="pl-PL" dirty="0"/>
              <a:t>Unikanie nadpłynności – szybkie inwestowanie posiadanych środków</a:t>
            </a:r>
          </a:p>
          <a:p>
            <a:r>
              <a:rPr lang="pl-PL" dirty="0"/>
              <a:t>Zwiększanie zakupów towarów nie tracących na wartości w czasie</a:t>
            </a:r>
          </a:p>
          <a:p>
            <a:r>
              <a:rPr lang="pl-PL" dirty="0"/>
              <a:t>Inwestowanie w nieruchomości/złoto i inne </a:t>
            </a:r>
            <a:r>
              <a:rPr lang="pl-PL"/>
              <a:t>trwałe aktywa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720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Nominalna i realna stopa wzrostu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Realna stopa wzrostu: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E</a:t>
            </a:r>
            <a:r>
              <a:rPr lang="pl-PL" baseline="-25000" dirty="0"/>
              <a:t>r </a:t>
            </a:r>
            <a:r>
              <a:rPr lang="pl-PL" dirty="0"/>
              <a:t>– realna stopa wzrostu</a:t>
            </a:r>
          </a:p>
          <a:p>
            <a:pPr marL="0" indent="0">
              <a:buNone/>
            </a:pPr>
            <a:r>
              <a:rPr lang="pl-PL" dirty="0"/>
              <a:t>E</a:t>
            </a:r>
            <a:r>
              <a:rPr lang="pl-PL" baseline="-25000" dirty="0"/>
              <a:t>n </a:t>
            </a:r>
            <a:r>
              <a:rPr lang="pl-PL" dirty="0"/>
              <a:t>– nominalna stopa wzrostu</a:t>
            </a:r>
          </a:p>
          <a:p>
            <a:pPr marL="0" indent="0">
              <a:buNone/>
            </a:pPr>
            <a:r>
              <a:rPr lang="pl-PL" dirty="0" err="1"/>
              <a:t>St</a:t>
            </a:r>
            <a:r>
              <a:rPr lang="pl-PL" baseline="-25000" dirty="0" err="1"/>
              <a:t>inf</a:t>
            </a:r>
            <a:r>
              <a:rPr lang="pl-PL" dirty="0"/>
              <a:t> – stopa inflacji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40953"/>
              </p:ext>
            </p:extLst>
          </p:nvPr>
        </p:nvGraphicFramePr>
        <p:xfrm>
          <a:off x="4655840" y="2708920"/>
          <a:ext cx="2497597" cy="1107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80588" imgH="520474" progId="Equation.3">
                  <p:embed/>
                </p:oleObj>
              </mc:Choice>
              <mc:Fallback>
                <p:oleObj r:id="rId2" imgW="1180588" imgH="52047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2708920"/>
                        <a:ext cx="2497597" cy="11071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36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Nominalna i realna stopa wzrostu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przy niewielkiej (bliskiej 1%) inflacji mianownik tego równania jest bliski 1, więc można korzystać z uproszczonego wzoru: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>
              <a:buNone/>
            </a:pPr>
            <a:r>
              <a:rPr lang="pl-PL" b="1" i="1" dirty="0"/>
              <a:t>Przykład</a:t>
            </a:r>
          </a:p>
          <a:p>
            <a:r>
              <a:rPr lang="pl-PL" dirty="0"/>
              <a:t>Policzyć jakie jest realne oprocentowanie w banku jeśli nominalne oprocentowanie wynosi 10% a stopa inflacji wynosi 5%.</a:t>
            </a:r>
          </a:p>
          <a:p>
            <a:r>
              <a:rPr lang="pl-PL" i="1" dirty="0"/>
              <a:t>Odp.</a:t>
            </a:r>
            <a:r>
              <a:rPr lang="pl-PL" dirty="0"/>
              <a:t> 4,7619</a:t>
            </a:r>
            <a:r>
              <a:rPr lang="pl-PL" i="1" dirty="0"/>
              <a:t>%</a:t>
            </a:r>
            <a:endParaRPr lang="pl-PL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263206"/>
              </p:ext>
            </p:extLst>
          </p:nvPr>
        </p:nvGraphicFramePr>
        <p:xfrm>
          <a:off x="4439816" y="3140969"/>
          <a:ext cx="2808312" cy="627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0" imgH="254000" progId="Equation.3">
                  <p:embed/>
                </p:oleObj>
              </mc:Choice>
              <mc:Fallback>
                <p:oleObj r:id="rId2" imgW="1143000" imgH="254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3140969"/>
                        <a:ext cx="2808312" cy="627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719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b="1" dirty="0"/>
              <a:t>Inflacja (CPI) w Polsce w </a:t>
            </a:r>
            <a:r>
              <a:rPr lang="pl-PL" sz="4000" b="1"/>
              <a:t>latach 1950-2024</a:t>
            </a:r>
            <a:endParaRPr lang="pl-PL" sz="40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2383460"/>
              </p:ext>
            </p:extLst>
          </p:nvPr>
        </p:nvGraphicFramePr>
        <p:xfrm>
          <a:off x="1703507" y="2060848"/>
          <a:ext cx="8507296" cy="2531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766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230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Inflacja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9,4%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585,8%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1951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9,6%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1961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1971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1981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21,2%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1991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70,3%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5,5%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1952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1962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1972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1982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100,8%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1992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2002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1953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1963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1973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2,8%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1983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1993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35,3%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2003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1954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-6,3%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1964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1974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1984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1994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2004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1955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1965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1975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1985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1995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27,8%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1956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1966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1976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1986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1996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1957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1967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1977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1987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25,2%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1997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14,9%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60,2%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11,8%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1,6%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1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1959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1969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1979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1989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251,1%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1999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7,3%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3,5%</a:t>
                      </a:r>
                      <a:endParaRPr lang="pl-PL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pl-PL" sz="1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r>
                        <a:rPr kumimoji="0" lang="pl-PL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3,4%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030DECE8-4265-4B2F-A596-973A4774E154}"/>
              </a:ext>
            </a:extLst>
          </p:cNvPr>
          <p:cNvSpPr txBox="1"/>
          <p:nvPr/>
        </p:nvSpPr>
        <p:spPr>
          <a:xfrm>
            <a:off x="5436218" y="4869160"/>
            <a:ext cx="2820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2020 3,4 %</a:t>
            </a:r>
          </a:p>
          <a:p>
            <a:r>
              <a:rPr lang="pl-PL" dirty="0"/>
              <a:t>2021 5,1 %</a:t>
            </a:r>
          </a:p>
          <a:p>
            <a:r>
              <a:rPr lang="pl-PL" dirty="0"/>
              <a:t>2022 14,4% </a:t>
            </a:r>
          </a:p>
          <a:p>
            <a:r>
              <a:rPr lang="pl-PL" dirty="0"/>
              <a:t>2023 11,4%</a:t>
            </a:r>
          </a:p>
          <a:p>
            <a:r>
              <a:rPr lang="pl-PL" dirty="0"/>
              <a:t>2024 kwiecień 2,4% r/r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52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773832"/>
            <a:ext cx="8229600" cy="1143000"/>
          </a:xfrm>
        </p:spPr>
        <p:txBody>
          <a:bodyPr>
            <a:noAutofit/>
          </a:bodyPr>
          <a:lstStyle/>
          <a:p>
            <a:r>
              <a:rPr lang="pl-PL" sz="4000" dirty="0"/>
              <a:t>Uwolnienie cen i płac – bolesny powrót do normalności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204864"/>
            <a:ext cx="6474138" cy="3802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432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305800" cy="708688"/>
          </a:xfrm>
        </p:spPr>
        <p:txBody>
          <a:bodyPr>
            <a:normAutofit/>
          </a:bodyPr>
          <a:lstStyle/>
          <a:p>
            <a:r>
              <a:rPr lang="pl-PL" dirty="0"/>
              <a:t>Materiały dodatkowe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28" y="1700808"/>
            <a:ext cx="8922664" cy="480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80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C0B12-C57E-4A41-8E43-CFA16200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0DB5CC-F08F-4BDE-9872-C16149F35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Inflacja to problem dla większości przedsiębiorstw i konsumentów</a:t>
            </a:r>
          </a:p>
          <a:p>
            <a:r>
              <a:rPr lang="pl-PL" dirty="0"/>
              <a:t>Im wyższa inflacja tym większe ryzyko prowadzenia biznesu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391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Bibliografia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2"/>
              </a:rPr>
              <a:t>https://www.dorzeczy.pl/nbp/59920/dlaczego-bank-centralny-dba-o-niska-ale-jednak-dodatnia-inflacje.html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3"/>
              </a:rPr>
              <a:t>https://wpolityce.pl/gospodarka/222619-poglebia-sie-deflacja-w-polskiej-gospodarce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4"/>
              </a:rPr>
              <a:t>https://www.bankier.pl/wiadomosc/Inflacja-CPI-przyspieszyla-GUS-zmienil-koszyk-7647682.html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5"/>
              </a:rPr>
              <a:t>https://www.nbp.pl/home.aspx?f=/statystyka/bazowa/bazowa.htm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Czarny Bogusław, Rapacki Ryszard, Podstawy Ekonomii, PWE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6"/>
              </a:rPr>
              <a:t>www.nbportal.pl</a:t>
            </a:r>
            <a:r>
              <a:rPr lang="pl-PL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7"/>
              </a:rPr>
              <a:t>https://pl.wikipedia.org/wiki/Inflacja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8"/>
              </a:rPr>
              <a:t>https://pl.wikipedia.org/wiki/Inflacja_w_Polsce#cite_note-GUS_od_1950-3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hlinkClick r:id="rId9"/>
              </a:rPr>
              <a:t>https://alebank.pl/jak-sie-moze-zmienic-koszyk-inflacyjny-i-jak-ta-zmiana-wplynie-na-okreslanie-poziomu-inflacji/?id=361053&amp;catid=25926</a:t>
            </a: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02112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Inflacja bazowa – materiały dodatkowe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050" b="1" u="sng" dirty="0"/>
              <a:t>Narodowy Bank Polski</a:t>
            </a:r>
            <a:r>
              <a:rPr lang="pl-PL" sz="1050" dirty="0"/>
              <a:t> posługuje się </a:t>
            </a:r>
            <a:r>
              <a:rPr lang="pl-PL" sz="1050" b="1" dirty="0"/>
              <a:t>miarami inflacji bazowej</a:t>
            </a:r>
            <a:r>
              <a:rPr lang="pl-PL" sz="1050" dirty="0"/>
              <a:t>. Cztery z nich mają prostą konstrukcję, polegającą na wyłączaniu z koszyka dóbr służącego do obliczania indeksu cen konsumpcyjnych niektórych kategorii artykułów. Do tej grupy należą:</a:t>
            </a:r>
          </a:p>
          <a:p>
            <a:r>
              <a:rPr lang="pl-PL" sz="1050" dirty="0"/>
              <a:t>- </a:t>
            </a:r>
            <a:r>
              <a:rPr lang="pl-PL" sz="1050" b="1" dirty="0"/>
              <a:t>inflacja bazowa po wyłączeniu cen administrowanych</a:t>
            </a:r>
            <a:r>
              <a:rPr lang="pl-PL" sz="1050" dirty="0"/>
              <a:t> - Wskaźnik ten powstaje poprzez wyeliminowanie cen, które nie są kształtowane przez </a:t>
            </a:r>
            <a:r>
              <a:rPr lang="pl-PL" sz="1050" dirty="0" err="1"/>
              <a:t>mechani-zmy</a:t>
            </a:r>
            <a:r>
              <a:rPr lang="pl-PL" sz="1050" dirty="0"/>
              <a:t> rynkowe, lecz podlegają różnego rodzaju regulacjom i w związku z tym rozkład zmian tych cen może nie odzwierciedlać długookresowych tendencji inflacyjnych. Do klasyfikacji cen </a:t>
            </a:r>
            <a:r>
              <a:rPr lang="pl-PL" sz="1050" dirty="0" err="1"/>
              <a:t>admi-nistrowanych</a:t>
            </a:r>
            <a:r>
              <a:rPr lang="pl-PL" sz="1050" dirty="0"/>
              <a:t> przyjęto definicję używaną przez Europejski Bank Centralny3. Ceny </a:t>
            </a:r>
            <a:r>
              <a:rPr lang="pl-PL" sz="1050" dirty="0" err="1"/>
              <a:t>administro-wane</a:t>
            </a:r>
            <a:r>
              <a:rPr lang="pl-PL" sz="1050" dirty="0"/>
              <a:t> obejmują towary i usługi, których ceny finalne znajdują się w pełni lub w znacznym stop-</a:t>
            </a:r>
            <a:r>
              <a:rPr lang="pl-PL" sz="1050" dirty="0" err="1"/>
              <a:t>niu</a:t>
            </a:r>
            <a:r>
              <a:rPr lang="pl-PL" sz="1050" dirty="0"/>
              <a:t> pod wpływem instytucji rządowych, samorządowych i regulatorów. Definicja obejmuje ceny, które wynikają wprost z aktów prawnych lub decyzji administracyjnych, są przedmiotem za-twierdzenia lub nie mogą zostać zmienione bez zgody odpowiednich instytucji państwowych (np. regulatorów) oraz ceny, których poziom lub dynamika zmian są prawnie ograniczone. </a:t>
            </a:r>
            <a:r>
              <a:rPr lang="pl-PL" sz="1050" dirty="0" err="1"/>
              <a:t>Defi-nicja</a:t>
            </a:r>
            <a:r>
              <a:rPr lang="pl-PL" sz="1050" dirty="0"/>
              <a:t> nie obejmuje natomiast cen kontrolowanych pośrednio poprzez zmiany stawek podatków pośrednich, podatków i opłat ekologicznych, regulacji w zakresie bezpieczeństwa produktów oraz Wspólnej Polityki Rolnej. W ramach wyodrębnionej grupy cen administrowanych obecnie ze wskaźnika CPI wyłączane są4: czynsze mieszkaniowe, zaopatrywanie w wodę, wywóz nieczystości, usługi kanalizacyjne, niektóre nośniki energii (energia elektryczna, gaz, energia cieplna), pasażerski transport szynowy i mieszany5, usługi pocztowe, a także inne usługi związane z eksploatacją prywatnych środków transportu i pozostałe usługi gdzie indziej niesklasyfikowane6. W 2020 r. udział (waga) cen ad-ministrowanych wynosi 14,7% koszyka CPI. Miara inflacji po wyłączeniu cen administrowanych powstaje poprzez obliczenie zagregowanego wskaźnika cen na zbiorze pomniejszonym o wy-znaczony według powyższej metody zbiór cen administrowanych. </a:t>
            </a:r>
          </a:p>
          <a:p>
            <a:r>
              <a:rPr lang="pl-PL" sz="1050" dirty="0"/>
              <a:t>- </a:t>
            </a:r>
            <a:r>
              <a:rPr lang="pl-PL" sz="1050" b="1" dirty="0"/>
              <a:t>inflacja bazowa po wyłączeniu cen o największej zmienności </a:t>
            </a:r>
            <a:r>
              <a:rPr lang="pl-PL" sz="1050" dirty="0"/>
              <a:t>- wskaźnik tworzony jest poprzez wyeliminowanie z koszyka dóbr konsumpcyjnych artykułów, których ceny zmieniają się znacznie częściej niż przyjęty przez badających standard. Otrzymany w ten sposób indeks jest oczyszczony z  wpływu cen najbardziej zaburzonych tzn. tych, które podlegają silnym sezonowym lub cyklicznym wahaniom. Wyznaczenie koszyka cen najbardziej zmiennych następuje metodą empiryczną, a koszyk jest przeliczany na początku każdego roku przy uwzględnieniu danych, które napłynęły w poprzednim roku. Do wyznaczenia zbioru cen najbardziej zmiennych zastosowano kryterium odchylenia standardowego z próby na poziomie elementarnych wskaźników cen8. W każdym roku do koszyka cen najbardziej zmiennych zalicza się towary i usługi zaczynając od najbardziej zmiennych, tak długo, aż ich łączna waga osiągnie 20% koszyka CPI. Miara inflacji po wyłączeniu cen najbardziej zmiennych powstaje poprzez obliczenie zagregowanego wskaźnika cen na zbiorze pomniejszonym o wyznaczony według powyższej metody koszyk cen najbardziej zmiennych. Tak wyznaczona grupa cen najbardziej zmiennych zawiera przeważnie9: znaczną część produktów żywnościowych (przede wszystkim nie- i nisko-przetworzone warzywa, owoce), produkty energetyczne (paliwa, gaz, opał) i niektóre usługi (transport powietrzny, opłaty radiowo-telewizyjne, usługi finansowe oraz telekomunikacyjne). </a:t>
            </a:r>
          </a:p>
        </p:txBody>
      </p:sp>
    </p:spTree>
    <p:extLst>
      <p:ext uri="{BB962C8B-B14F-4D97-AF65-F5344CB8AC3E}">
        <p14:creationId xmlns:p14="http://schemas.microsoft.com/office/powerpoint/2010/main" val="114975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Czysta inflacja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wzrost cen wszystkich dóbr i czynników produkcji w jednakowym tempie. </a:t>
            </a:r>
          </a:p>
          <a:p>
            <a:r>
              <a:rPr lang="pl-PL" dirty="0"/>
              <a:t>przypadek czystej inflacji występuje tylko w teorii, </a:t>
            </a:r>
          </a:p>
          <a:p>
            <a:r>
              <a:rPr lang="pl-PL" dirty="0"/>
              <a:t>czysta inflacja ma znaczenie praktyczne przy modelowaniu zmian wartości pieniądza w czasie: </a:t>
            </a:r>
          </a:p>
          <a:p>
            <a:pPr lvl="1"/>
            <a:r>
              <a:rPr lang="pl-PL" dirty="0"/>
              <a:t>w analizie finansowej; </a:t>
            </a:r>
          </a:p>
          <a:p>
            <a:pPr lvl="1"/>
            <a:r>
              <a:rPr lang="pl-PL" dirty="0"/>
              <a:t>ocenie przedsięwzięć inwestycyjnych.</a:t>
            </a:r>
          </a:p>
        </p:txBody>
      </p:sp>
    </p:spTree>
    <p:extLst>
      <p:ext uri="{BB962C8B-B14F-4D97-AF65-F5344CB8AC3E}">
        <p14:creationId xmlns:p14="http://schemas.microsoft.com/office/powerpoint/2010/main" val="23330555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Inflacja bazowa cd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l-PL" dirty="0"/>
              <a:t>- </a:t>
            </a:r>
            <a:r>
              <a:rPr lang="pl-PL" b="1" dirty="0"/>
              <a:t>inflacja bazowa po wyłączeniu cen żywności i energii </a:t>
            </a:r>
            <a:r>
              <a:rPr lang="pl-PL" dirty="0"/>
              <a:t>- Ten wskaźnik inflacji bazowej eliminuje ceny dóbr szczególnie wrażliwych na wewnętrzne i ze-</a:t>
            </a:r>
            <a:r>
              <a:rPr lang="pl-PL" dirty="0" err="1"/>
              <a:t>wnętrzne</a:t>
            </a:r>
            <a:r>
              <a:rPr lang="pl-PL" dirty="0"/>
              <a:t> szoki podażowe. Do grupy tej zaliczono ceny żywności i napojów bezalkoholowych oraz ceny energii. Na grupę cen energii składają się: paliwa silnikowe oraz nośniki energii (</a:t>
            </a:r>
            <a:r>
              <a:rPr lang="pl-PL" dirty="0" err="1"/>
              <a:t>ener-gia</a:t>
            </a:r>
            <a:r>
              <a:rPr lang="pl-PL" dirty="0"/>
              <a:t> elektryczna, gaz, centralne ogrzewanie, ciepła woda, opał)</a:t>
            </a:r>
          </a:p>
          <a:p>
            <a:r>
              <a:rPr lang="pl-PL" dirty="0"/>
              <a:t>Jedyną miarą tworzoną przy pomocy metod  statystycznych jest </a:t>
            </a:r>
            <a:r>
              <a:rPr lang="pl-PL" b="1" dirty="0"/>
              <a:t>15% średnia obcięta</a:t>
            </a:r>
            <a:r>
              <a:rPr lang="pl-PL" dirty="0"/>
              <a:t>. Obcięcie jest dokonywane symetrycznie z obu stron rozkładu zmian cen. Zostają w ten sposób odrzucone grupy o łącznej wadze 30%, których cena uległa największej zmianie w stosunku do okresu bazowego. 15% średnia obcięta jest liczona według powyższej procedury osobno w ujęciu miesięcznym i rocznym, tj. obcina te grupy cen, które charakteryzowały się największymi zmianami odpowiednio w stosunku do poprzedniego miesiąca oraz w stosunku do analogicznego miesiąca poprzedniego roku. Ze względu na zmienny w czasie skład koszyka, wskaźniki kwartalne oraz średnioroczne obliczane są na podstawie wskaźników o częstotliwości miesięcznej przy wykorzystaniu formuły średniej geometrycznej. Wskaźniki inflacji bazowej są publikowane przez NBP co miesiąc.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959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Deflacja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spadek przeciętnej ceny dóbr w pewnym okresie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2780928"/>
            <a:ext cx="5318538" cy="399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107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Pomiary inflacji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Wskaźnik cen detalicznych WCD (ang. Consumer </a:t>
            </a:r>
            <a:r>
              <a:rPr lang="pl-PL" dirty="0" err="1"/>
              <a:t>Price</a:t>
            </a:r>
            <a:r>
              <a:rPr lang="pl-PL" dirty="0"/>
              <a:t> Index – CPI)</a:t>
            </a:r>
          </a:p>
          <a:p>
            <a:r>
              <a:rPr lang="pl-PL" dirty="0"/>
              <a:t>Wskaźnik cen dóbr produkcyjnych (ang. Producer </a:t>
            </a:r>
            <a:r>
              <a:rPr lang="pl-PL" dirty="0" err="1"/>
              <a:t>Price</a:t>
            </a:r>
            <a:r>
              <a:rPr lang="pl-PL" dirty="0"/>
              <a:t> Index (PPI)</a:t>
            </a:r>
          </a:p>
          <a:p>
            <a:r>
              <a:rPr lang="pl-PL" dirty="0"/>
              <a:t>Miary inflacji bazowej</a:t>
            </a:r>
          </a:p>
          <a:p>
            <a:r>
              <a:rPr lang="pl-PL" dirty="0" err="1"/>
              <a:t>Deflator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668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 cen detalicznych CPI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/>
              <a:t>wskaźnik około reprezentatywnego koszyka dóbr konsumpcyjnych </a:t>
            </a:r>
          </a:p>
          <a:p>
            <a:pPr lvl="1"/>
            <a:r>
              <a:rPr lang="pl-PL" dirty="0"/>
              <a:t>Około 1400 cen dóbr konsumpcyjnych (np. śledź solony odgłowiony 1kg, papierosy „</a:t>
            </a:r>
            <a:r>
              <a:rPr lang="pl-PL" dirty="0" err="1"/>
              <a:t>Caro</a:t>
            </a:r>
            <a:r>
              <a:rPr lang="pl-PL" dirty="0"/>
              <a:t>” 20 szt., ondulacja na zimno włosów damskich itd.). </a:t>
            </a:r>
          </a:p>
          <a:p>
            <a:r>
              <a:rPr lang="pl-PL" dirty="0"/>
              <a:t>Koszyk dóbr jest corocznie aktualizowany. </a:t>
            </a:r>
          </a:p>
          <a:p>
            <a:r>
              <a:rPr lang="pl-PL" dirty="0"/>
              <a:t>Rolę wag przy obliczaniu syntetycznego wskaźnika inflacji odgrywają udziały poszczególnych wydatków w całości wydatków przeciętnej polskiej rodziny. </a:t>
            </a:r>
          </a:p>
          <a:p>
            <a:r>
              <a:rPr lang="pl-PL" dirty="0"/>
              <a:t>Wysokość poszczególnych wydatków ustalano na podstawie notatek prowadzonych na zlecenie GUS przez około 32 tys. polskich rodzin.</a:t>
            </a:r>
          </a:p>
        </p:txBody>
      </p:sp>
    </p:spTree>
    <p:extLst>
      <p:ext uri="{BB962C8B-B14F-4D97-AF65-F5344CB8AC3E}">
        <p14:creationId xmlns:p14="http://schemas.microsoft.com/office/powerpoint/2010/main" val="4182408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Wskaźnik cen detalicznych CPI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Znając wagi poszczególnych kategorii, GUS mierzy ceny. </a:t>
            </a:r>
          </a:p>
          <a:p>
            <a:r>
              <a:rPr lang="pl-PL" dirty="0"/>
              <a:t>Odbywa się to w</a:t>
            </a:r>
            <a:r>
              <a:rPr lang="pl-PL" b="1" dirty="0"/>
              <a:t> 35 000 punktach sprzedaży</a:t>
            </a:r>
            <a:r>
              <a:rPr lang="pl-PL" dirty="0"/>
              <a:t> detalicznej na terenie całego kraju </a:t>
            </a:r>
          </a:p>
          <a:p>
            <a:pPr lvl="1"/>
            <a:r>
              <a:rPr lang="pl-PL" dirty="0"/>
              <a:t>od wielkich hipermarketów, przez średnie dyskonty, na małych sklepikach osiedlowych i kioskach skończywszy. </a:t>
            </a:r>
          </a:p>
          <a:p>
            <a:r>
              <a:rPr lang="pl-PL" dirty="0"/>
              <a:t>Ostateczny wskaźnik cen konsumpcyjnych GUS oblicza na podstawie dokonywanych co miesiąc </a:t>
            </a:r>
            <a:r>
              <a:rPr lang="pl-PL" b="1" dirty="0"/>
              <a:t>ok. 260 tys. notowań cen</a:t>
            </a:r>
            <a:r>
              <a:rPr lang="pl-PL" dirty="0"/>
              <a:t> prowadzonych w </a:t>
            </a:r>
            <a:r>
              <a:rPr lang="pl-PL" b="1" dirty="0"/>
              <a:t>209 rejonach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8665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E8B544B-09B5-485F-9935-6644CE13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94" y="764704"/>
            <a:ext cx="1041062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76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Inflacja bazowa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wzrost poziomu cen w określonym czasie, po wyeliminowaniu wpływu czynników sezonowych oraz szoków podażowych.</a:t>
            </a:r>
          </a:p>
          <a:p>
            <a:pPr marL="0" indent="0">
              <a:buNone/>
            </a:pPr>
            <a:r>
              <a:rPr lang="pl-PL" dirty="0"/>
              <a:t>Miary inflacji bazowej</a:t>
            </a:r>
          </a:p>
          <a:p>
            <a:r>
              <a:rPr lang="pl-PL" dirty="0"/>
              <a:t>inflacja po wyłączeniu </a:t>
            </a:r>
            <a:r>
              <a:rPr lang="pl-PL" b="1" dirty="0"/>
              <a:t>cen administrowanych</a:t>
            </a:r>
            <a:r>
              <a:rPr lang="pl-PL" dirty="0"/>
              <a:t>,</a:t>
            </a:r>
          </a:p>
          <a:p>
            <a:r>
              <a:rPr lang="pl-PL" dirty="0"/>
              <a:t>inflacja po wyłączeniu </a:t>
            </a:r>
            <a:r>
              <a:rPr lang="pl-PL" b="1" dirty="0"/>
              <a:t>cen najbardziej zmiennych</a:t>
            </a:r>
            <a:r>
              <a:rPr lang="pl-PL" dirty="0"/>
              <a:t>,</a:t>
            </a:r>
          </a:p>
          <a:p>
            <a:r>
              <a:rPr lang="pl-PL" dirty="0"/>
              <a:t>inflacja po wyłączeniu </a:t>
            </a:r>
            <a:r>
              <a:rPr lang="pl-PL" b="1" dirty="0"/>
              <a:t>cen żywności i energii</a:t>
            </a:r>
            <a:r>
              <a:rPr lang="pl-PL" dirty="0"/>
              <a:t>, </a:t>
            </a:r>
          </a:p>
          <a:p>
            <a:r>
              <a:rPr lang="pl-PL" b="1" dirty="0"/>
              <a:t>15%</a:t>
            </a:r>
            <a:r>
              <a:rPr lang="pl-PL" dirty="0"/>
              <a:t> średnia </a:t>
            </a:r>
            <a:r>
              <a:rPr lang="pl-PL" b="1" dirty="0"/>
              <a:t>obcięta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39290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Obwód</Template>
  <TotalTime>485</TotalTime>
  <Words>2099</Words>
  <Application>Microsoft Office PowerPoint</Application>
  <PresentationFormat>Panoramiczny</PresentationFormat>
  <Paragraphs>306</Paragraphs>
  <Slides>30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5" baseType="lpstr">
      <vt:lpstr>Arial</vt:lpstr>
      <vt:lpstr>Symbol</vt:lpstr>
      <vt:lpstr>Tw Cen MT</vt:lpstr>
      <vt:lpstr>Obwód</vt:lpstr>
      <vt:lpstr>Equation.3</vt:lpstr>
      <vt:lpstr>Inflacja i jej wpływ na działalność gospodarczą</vt:lpstr>
      <vt:lpstr>Inflacja</vt:lpstr>
      <vt:lpstr>Czysta inflacja</vt:lpstr>
      <vt:lpstr>Deflacja</vt:lpstr>
      <vt:lpstr>Pomiary inflacji</vt:lpstr>
      <vt:lpstr>Wskaźnik cen detalicznych CPI</vt:lpstr>
      <vt:lpstr>Wskaźnik cen detalicznych CPI</vt:lpstr>
      <vt:lpstr>Prezentacja programu PowerPoint</vt:lpstr>
      <vt:lpstr>Inflacja bazowa</vt:lpstr>
      <vt:lpstr>PPI Wskaźnik cen dóbr produkcyjnych</vt:lpstr>
      <vt:lpstr>Deflator</vt:lpstr>
      <vt:lpstr>Przyczyny inflacji</vt:lpstr>
      <vt:lpstr>Ilościowa teoria pieniądza </vt:lpstr>
      <vt:lpstr>Szybkość obiegu pieniądza</vt:lpstr>
      <vt:lpstr>Rodzaje inflacji: podział ze względu na przyczyny</vt:lpstr>
      <vt:lpstr>Inflacja kosztowa</vt:lpstr>
      <vt:lpstr>Inflacja kosztowa a popytowa</vt:lpstr>
      <vt:lpstr>Rodzaje inflacji</vt:lpstr>
      <vt:lpstr>Skutki inflacji</vt:lpstr>
      <vt:lpstr>Metody walki z inflacją</vt:lpstr>
      <vt:lpstr>Zabezpieczenie przedsiębiorstwa przed inflacją</vt:lpstr>
      <vt:lpstr>Nominalna i realna stopa wzrostu</vt:lpstr>
      <vt:lpstr>Nominalna i realna stopa wzrostu</vt:lpstr>
      <vt:lpstr>Inflacja (CPI) w Polsce w latach 1950-2024</vt:lpstr>
      <vt:lpstr>Uwolnienie cen i płac – bolesny powrót do normalności</vt:lpstr>
      <vt:lpstr>Materiały dodatkowe</vt:lpstr>
      <vt:lpstr>podsumowanie</vt:lpstr>
      <vt:lpstr>Bibliografia</vt:lpstr>
      <vt:lpstr>Inflacja bazowa – materiały dodatkowe</vt:lpstr>
      <vt:lpstr>Inflacja bazowa cd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Inflacja</dc:title>
  <dc:creator>Użytkownik systemu Windows</dc:creator>
  <cp:lastModifiedBy>Recenzent</cp:lastModifiedBy>
  <cp:revision>48</cp:revision>
  <dcterms:created xsi:type="dcterms:W3CDTF">2020-06-03T22:00:00Z</dcterms:created>
  <dcterms:modified xsi:type="dcterms:W3CDTF">2024-06-17T07:50:13Z</dcterms:modified>
</cp:coreProperties>
</file>