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76" r:id="rId13"/>
    <p:sldId id="277" r:id="rId14"/>
    <p:sldId id="280" r:id="rId15"/>
    <p:sldId id="268" r:id="rId16"/>
    <p:sldId id="269" r:id="rId17"/>
    <p:sldId id="270" r:id="rId18"/>
    <p:sldId id="271" r:id="rId19"/>
    <p:sldId id="272" r:id="rId20"/>
    <p:sldId id="273" r:id="rId21"/>
    <p:sldId id="274" r:id="rId22"/>
    <p:sldId id="275"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8" d="100"/>
          <a:sy n="148" d="100"/>
        </p:scale>
        <p:origin x="18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24768-4E35-4935-801B-B672A8A723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4B82FB8-573B-428B-8996-8B20100822F1}">
      <dgm:prSet phldrT="[Tekst]"/>
      <dgm:spPr/>
      <dgm:t>
        <a:bodyPr/>
        <a:lstStyle/>
        <a:p>
          <a:r>
            <a:rPr lang="pl-PL" dirty="0"/>
            <a:t>Mikroekonomia</a:t>
          </a:r>
          <a:endParaRPr lang="en-GB" dirty="0"/>
        </a:p>
      </dgm:t>
    </dgm:pt>
    <dgm:pt modelId="{2756D01B-B84B-4A89-AB05-350D6B08E319}" type="parTrans" cxnId="{AD0CA246-C0D4-4A78-9377-7113ADE1133D}">
      <dgm:prSet/>
      <dgm:spPr/>
      <dgm:t>
        <a:bodyPr/>
        <a:lstStyle/>
        <a:p>
          <a:endParaRPr lang="en-GB"/>
        </a:p>
      </dgm:t>
    </dgm:pt>
    <dgm:pt modelId="{FD5EC3A1-4062-43CC-A189-5591B472A333}" type="sibTrans" cxnId="{AD0CA246-C0D4-4A78-9377-7113ADE1133D}">
      <dgm:prSet/>
      <dgm:spPr/>
      <dgm:t>
        <a:bodyPr/>
        <a:lstStyle/>
        <a:p>
          <a:endParaRPr lang="en-GB"/>
        </a:p>
      </dgm:t>
    </dgm:pt>
    <dgm:pt modelId="{2EC08D0B-C86C-4089-8A8D-C5FC690CAB74}">
      <dgm:prSet phldrT="[Tekst]"/>
      <dgm:spPr/>
      <dgm:t>
        <a:bodyPr/>
        <a:lstStyle/>
        <a:p>
          <a:r>
            <a:rPr lang="pl-PL" dirty="0"/>
            <a:t>Popyt, podaż</a:t>
          </a:r>
          <a:endParaRPr lang="en-GB" dirty="0"/>
        </a:p>
      </dgm:t>
    </dgm:pt>
    <dgm:pt modelId="{CA1D89F4-B5EC-49D6-A45D-AC0F4730B749}" type="parTrans" cxnId="{36D7A870-9A92-400A-83FF-54CB7CDBE929}">
      <dgm:prSet/>
      <dgm:spPr/>
      <dgm:t>
        <a:bodyPr/>
        <a:lstStyle/>
        <a:p>
          <a:endParaRPr lang="en-GB"/>
        </a:p>
      </dgm:t>
    </dgm:pt>
    <dgm:pt modelId="{75E98CD3-9A0F-4DCD-8912-DC6832E03795}" type="sibTrans" cxnId="{36D7A870-9A92-400A-83FF-54CB7CDBE929}">
      <dgm:prSet/>
      <dgm:spPr/>
      <dgm:t>
        <a:bodyPr/>
        <a:lstStyle/>
        <a:p>
          <a:endParaRPr lang="en-GB"/>
        </a:p>
      </dgm:t>
    </dgm:pt>
    <dgm:pt modelId="{786742A7-450A-4547-870D-E7C014F8F3AD}">
      <dgm:prSet phldrT="[Tekst]"/>
      <dgm:spPr/>
      <dgm:t>
        <a:bodyPr/>
        <a:lstStyle/>
        <a:p>
          <a:r>
            <a:rPr lang="pl-PL" dirty="0"/>
            <a:t>Podstawy przedsiębiorczości</a:t>
          </a:r>
          <a:endParaRPr lang="en-GB" dirty="0"/>
        </a:p>
      </dgm:t>
    </dgm:pt>
    <dgm:pt modelId="{642223F8-2223-4735-8FC8-766571B645C6}" type="parTrans" cxnId="{43DF61E6-F3E1-49B5-B1FB-BCFCEC364C39}">
      <dgm:prSet/>
      <dgm:spPr/>
      <dgm:t>
        <a:bodyPr/>
        <a:lstStyle/>
        <a:p>
          <a:endParaRPr lang="en-GB"/>
        </a:p>
      </dgm:t>
    </dgm:pt>
    <dgm:pt modelId="{89AC5044-D197-4D2A-8531-7E90990B38F2}" type="sibTrans" cxnId="{43DF61E6-F3E1-49B5-B1FB-BCFCEC364C39}">
      <dgm:prSet/>
      <dgm:spPr/>
      <dgm:t>
        <a:bodyPr/>
        <a:lstStyle/>
        <a:p>
          <a:endParaRPr lang="en-GB"/>
        </a:p>
      </dgm:t>
    </dgm:pt>
    <dgm:pt modelId="{49B784A1-626E-41D3-B3ED-B2CBCAAD8746}">
      <dgm:prSet phldrT="[Tekst]"/>
      <dgm:spPr/>
      <dgm:t>
        <a:bodyPr/>
        <a:lstStyle/>
        <a:p>
          <a:r>
            <a:rPr lang="pl-PL" dirty="0"/>
            <a:t>Formy przedsiębiorstw</a:t>
          </a:r>
          <a:endParaRPr lang="en-GB" dirty="0"/>
        </a:p>
      </dgm:t>
    </dgm:pt>
    <dgm:pt modelId="{59EBD94D-F5AF-4F2A-A734-17B072F44A75}" type="parTrans" cxnId="{37A37F16-5254-43FA-9181-2C53A1278FC6}">
      <dgm:prSet/>
      <dgm:spPr/>
      <dgm:t>
        <a:bodyPr/>
        <a:lstStyle/>
        <a:p>
          <a:endParaRPr lang="en-GB"/>
        </a:p>
      </dgm:t>
    </dgm:pt>
    <dgm:pt modelId="{F0F0D14D-3BBD-4FF5-9701-ED2E2E77A8D3}" type="sibTrans" cxnId="{37A37F16-5254-43FA-9181-2C53A1278FC6}">
      <dgm:prSet/>
      <dgm:spPr/>
      <dgm:t>
        <a:bodyPr/>
        <a:lstStyle/>
        <a:p>
          <a:endParaRPr lang="en-GB"/>
        </a:p>
      </dgm:t>
    </dgm:pt>
    <dgm:pt modelId="{F203A3A6-8B45-40EA-80D4-154A5C529817}">
      <dgm:prSet phldrT="[Tekst]"/>
      <dgm:spPr/>
      <dgm:t>
        <a:bodyPr/>
        <a:lstStyle/>
        <a:p>
          <a:r>
            <a:rPr lang="pl-PL" dirty="0"/>
            <a:t>Makroekonomia</a:t>
          </a:r>
          <a:endParaRPr lang="en-GB" dirty="0"/>
        </a:p>
      </dgm:t>
    </dgm:pt>
    <dgm:pt modelId="{CDF9CE9E-E260-4014-9D78-A11986748F17}" type="parTrans" cxnId="{31EFC852-B96A-4B22-8C25-19667E5A7D3A}">
      <dgm:prSet/>
      <dgm:spPr/>
      <dgm:t>
        <a:bodyPr/>
        <a:lstStyle/>
        <a:p>
          <a:endParaRPr lang="en-GB"/>
        </a:p>
      </dgm:t>
    </dgm:pt>
    <dgm:pt modelId="{457D471E-0158-4C96-A1E3-F5743FA414E7}" type="sibTrans" cxnId="{31EFC852-B96A-4B22-8C25-19667E5A7D3A}">
      <dgm:prSet/>
      <dgm:spPr/>
      <dgm:t>
        <a:bodyPr/>
        <a:lstStyle/>
        <a:p>
          <a:endParaRPr lang="en-GB"/>
        </a:p>
      </dgm:t>
    </dgm:pt>
    <dgm:pt modelId="{FB94175F-1624-4F71-86DD-329A6180B2C9}">
      <dgm:prSet phldrT="[Tekst]"/>
      <dgm:spPr/>
      <dgm:t>
        <a:bodyPr/>
        <a:lstStyle/>
        <a:p>
          <a:r>
            <a:rPr lang="pl-PL" dirty="0"/>
            <a:t>System podatkowy</a:t>
          </a:r>
          <a:endParaRPr lang="en-GB" dirty="0"/>
        </a:p>
      </dgm:t>
    </dgm:pt>
    <dgm:pt modelId="{8EBB2AE9-73AB-4027-BD72-C6FB64F80748}" type="parTrans" cxnId="{FCD523D8-64E2-4828-8F8E-D4359167D100}">
      <dgm:prSet/>
      <dgm:spPr/>
      <dgm:t>
        <a:bodyPr/>
        <a:lstStyle/>
        <a:p>
          <a:endParaRPr lang="en-GB"/>
        </a:p>
      </dgm:t>
    </dgm:pt>
    <dgm:pt modelId="{7DF3F2FE-AD38-4829-9D66-B8F374E6BDB9}" type="sibTrans" cxnId="{FCD523D8-64E2-4828-8F8E-D4359167D100}">
      <dgm:prSet/>
      <dgm:spPr/>
      <dgm:t>
        <a:bodyPr/>
        <a:lstStyle/>
        <a:p>
          <a:endParaRPr lang="en-GB"/>
        </a:p>
      </dgm:t>
    </dgm:pt>
    <dgm:pt modelId="{E874F793-63D9-4406-B0D3-7E06FA174D7B}">
      <dgm:prSet phldrT="[Tekst]"/>
      <dgm:spPr/>
      <dgm:t>
        <a:bodyPr/>
        <a:lstStyle/>
        <a:p>
          <a:r>
            <a:rPr lang="pl-PL" dirty="0"/>
            <a:t>Podstawy finansów i rachunkowości</a:t>
          </a:r>
          <a:endParaRPr lang="en-GB" dirty="0"/>
        </a:p>
      </dgm:t>
    </dgm:pt>
    <dgm:pt modelId="{3D6DB1AF-BCD6-43EC-8478-F4236F717325}" type="parTrans" cxnId="{BE6F19A0-1892-4D8E-AE28-CB01650CB5B3}">
      <dgm:prSet/>
      <dgm:spPr/>
      <dgm:t>
        <a:bodyPr/>
        <a:lstStyle/>
        <a:p>
          <a:endParaRPr lang="en-GB"/>
        </a:p>
      </dgm:t>
    </dgm:pt>
    <dgm:pt modelId="{BBFAB010-84B0-4B0D-853D-469375D57444}" type="sibTrans" cxnId="{BE6F19A0-1892-4D8E-AE28-CB01650CB5B3}">
      <dgm:prSet/>
      <dgm:spPr/>
      <dgm:t>
        <a:bodyPr/>
        <a:lstStyle/>
        <a:p>
          <a:endParaRPr lang="en-GB"/>
        </a:p>
      </dgm:t>
    </dgm:pt>
    <dgm:pt modelId="{5E5C7F94-DAA5-4BE2-8EAC-D737D441543E}">
      <dgm:prSet phldrT="[Tekst]"/>
      <dgm:spPr/>
      <dgm:t>
        <a:bodyPr/>
        <a:lstStyle/>
        <a:p>
          <a:r>
            <a:rPr lang="pl-PL" dirty="0"/>
            <a:t>Bilans</a:t>
          </a:r>
          <a:endParaRPr lang="en-GB" dirty="0"/>
        </a:p>
      </dgm:t>
    </dgm:pt>
    <dgm:pt modelId="{F1C012C2-F03E-4D90-BEB6-6F97805B9408}" type="parTrans" cxnId="{D6BBD033-D320-41EA-86FA-3AD0DF628923}">
      <dgm:prSet/>
      <dgm:spPr/>
      <dgm:t>
        <a:bodyPr/>
        <a:lstStyle/>
        <a:p>
          <a:endParaRPr lang="en-GB"/>
        </a:p>
      </dgm:t>
    </dgm:pt>
    <dgm:pt modelId="{A289B839-AA90-4D4F-A67E-64365FD48EE6}" type="sibTrans" cxnId="{D6BBD033-D320-41EA-86FA-3AD0DF628923}">
      <dgm:prSet/>
      <dgm:spPr/>
      <dgm:t>
        <a:bodyPr/>
        <a:lstStyle/>
        <a:p>
          <a:endParaRPr lang="en-GB"/>
        </a:p>
      </dgm:t>
    </dgm:pt>
    <dgm:pt modelId="{107B6864-EFE7-4C33-9CC0-92F141378B00}">
      <dgm:prSet phldrT="[Tekst]"/>
      <dgm:spPr/>
      <dgm:t>
        <a:bodyPr/>
        <a:lstStyle/>
        <a:p>
          <a:r>
            <a:rPr lang="pl-PL" dirty="0"/>
            <a:t>Rachunek wyników</a:t>
          </a:r>
          <a:endParaRPr lang="en-GB" dirty="0"/>
        </a:p>
      </dgm:t>
    </dgm:pt>
    <dgm:pt modelId="{DF4B5F3D-13E9-4841-825F-100CF3679E87}" type="parTrans" cxnId="{DC31C51A-6B58-4BCD-AAA0-0012AE8B1D82}">
      <dgm:prSet/>
      <dgm:spPr/>
      <dgm:t>
        <a:bodyPr/>
        <a:lstStyle/>
        <a:p>
          <a:endParaRPr lang="en-GB"/>
        </a:p>
      </dgm:t>
    </dgm:pt>
    <dgm:pt modelId="{A833B193-ACDE-43D5-95A0-D4F469F8D00F}" type="sibTrans" cxnId="{DC31C51A-6B58-4BCD-AAA0-0012AE8B1D82}">
      <dgm:prSet/>
      <dgm:spPr/>
      <dgm:t>
        <a:bodyPr/>
        <a:lstStyle/>
        <a:p>
          <a:endParaRPr lang="en-GB"/>
        </a:p>
      </dgm:t>
    </dgm:pt>
    <dgm:pt modelId="{ECB668E0-9378-4257-8534-BD65E0B1559F}">
      <dgm:prSet phldrT="[Tekst]"/>
      <dgm:spPr/>
      <dgm:t>
        <a:bodyPr/>
        <a:lstStyle/>
        <a:p>
          <a:r>
            <a:rPr lang="pl-PL" dirty="0"/>
            <a:t>Rejestracja przedsiębiorstwa</a:t>
          </a:r>
          <a:endParaRPr lang="en-GB" dirty="0"/>
        </a:p>
      </dgm:t>
    </dgm:pt>
    <dgm:pt modelId="{B7348530-C324-435D-AC77-D51F3DCB9B69}" type="parTrans" cxnId="{3D7362AF-A8DE-4261-AC1D-9779034EF8B6}">
      <dgm:prSet/>
      <dgm:spPr/>
      <dgm:t>
        <a:bodyPr/>
        <a:lstStyle/>
        <a:p>
          <a:endParaRPr lang="en-GB"/>
        </a:p>
      </dgm:t>
    </dgm:pt>
    <dgm:pt modelId="{FF32AF2E-D77B-40BB-A231-DC29126198CA}" type="sibTrans" cxnId="{3D7362AF-A8DE-4261-AC1D-9779034EF8B6}">
      <dgm:prSet/>
      <dgm:spPr/>
      <dgm:t>
        <a:bodyPr/>
        <a:lstStyle/>
        <a:p>
          <a:endParaRPr lang="en-GB"/>
        </a:p>
      </dgm:t>
    </dgm:pt>
    <dgm:pt modelId="{A1D934B1-9720-4954-975D-77A0E048DC38}">
      <dgm:prSet phldrT="[Tekst]"/>
      <dgm:spPr/>
      <dgm:t>
        <a:bodyPr/>
        <a:lstStyle/>
        <a:p>
          <a:r>
            <a:rPr lang="pl-PL" dirty="0"/>
            <a:t>Rynek</a:t>
          </a:r>
          <a:endParaRPr lang="en-GB" dirty="0"/>
        </a:p>
      </dgm:t>
    </dgm:pt>
    <dgm:pt modelId="{1E9AC886-CDAC-4FBF-B9BA-ED159F63D87B}" type="parTrans" cxnId="{B29772E9-775D-4B84-8CCC-A324E7D3A847}">
      <dgm:prSet/>
      <dgm:spPr/>
      <dgm:t>
        <a:bodyPr/>
        <a:lstStyle/>
        <a:p>
          <a:endParaRPr lang="en-GB"/>
        </a:p>
      </dgm:t>
    </dgm:pt>
    <dgm:pt modelId="{7EEA5ECE-DF37-4AE1-BBCE-DB41157758B1}" type="sibTrans" cxnId="{B29772E9-775D-4B84-8CCC-A324E7D3A847}">
      <dgm:prSet/>
      <dgm:spPr/>
      <dgm:t>
        <a:bodyPr/>
        <a:lstStyle/>
        <a:p>
          <a:endParaRPr lang="en-GB"/>
        </a:p>
      </dgm:t>
    </dgm:pt>
    <dgm:pt modelId="{0788D7BE-D895-4B55-A308-621AA4F5ACD2}">
      <dgm:prSet phldrT="[Tekst]"/>
      <dgm:spPr/>
      <dgm:t>
        <a:bodyPr/>
        <a:lstStyle/>
        <a:p>
          <a:r>
            <a:rPr lang="pl-PL" dirty="0"/>
            <a:t>Elastyczności cenowe popytu</a:t>
          </a:r>
          <a:endParaRPr lang="en-GB" dirty="0"/>
        </a:p>
      </dgm:t>
    </dgm:pt>
    <dgm:pt modelId="{0DA1FED5-555F-4F0B-9075-01255FA9A7B4}" type="parTrans" cxnId="{98F71AED-68B7-4C61-9E5D-D1AC5E25BDBB}">
      <dgm:prSet/>
      <dgm:spPr/>
      <dgm:t>
        <a:bodyPr/>
        <a:lstStyle/>
        <a:p>
          <a:endParaRPr lang="en-GB"/>
        </a:p>
      </dgm:t>
    </dgm:pt>
    <dgm:pt modelId="{EFB68421-350C-46C0-A389-0F023E09B74A}" type="sibTrans" cxnId="{98F71AED-68B7-4C61-9E5D-D1AC5E25BDBB}">
      <dgm:prSet/>
      <dgm:spPr/>
      <dgm:t>
        <a:bodyPr/>
        <a:lstStyle/>
        <a:p>
          <a:endParaRPr lang="en-GB"/>
        </a:p>
      </dgm:t>
    </dgm:pt>
    <dgm:pt modelId="{216AA9FA-D2C4-4F7B-A3B1-6B53BE400588}">
      <dgm:prSet phldrT="[Tekst]"/>
      <dgm:spPr/>
      <dgm:t>
        <a:bodyPr/>
        <a:lstStyle/>
        <a:p>
          <a:r>
            <a:rPr lang="pl-PL" dirty="0"/>
            <a:t>Koszty, Przychody, Zyski</a:t>
          </a:r>
          <a:endParaRPr lang="en-GB" dirty="0"/>
        </a:p>
      </dgm:t>
    </dgm:pt>
    <dgm:pt modelId="{08A0FE6C-C532-411E-88A7-F44F68A9D135}" type="parTrans" cxnId="{560BAD19-C1CA-4CB6-A851-67EFA92223D3}">
      <dgm:prSet/>
      <dgm:spPr/>
      <dgm:t>
        <a:bodyPr/>
        <a:lstStyle/>
        <a:p>
          <a:endParaRPr lang="en-GB"/>
        </a:p>
      </dgm:t>
    </dgm:pt>
    <dgm:pt modelId="{F73A6B49-ECBD-4AFA-8336-70AB438F4F8C}" type="sibTrans" cxnId="{560BAD19-C1CA-4CB6-A851-67EFA92223D3}">
      <dgm:prSet/>
      <dgm:spPr/>
      <dgm:t>
        <a:bodyPr/>
        <a:lstStyle/>
        <a:p>
          <a:endParaRPr lang="en-GB"/>
        </a:p>
      </dgm:t>
    </dgm:pt>
    <dgm:pt modelId="{127FA2E4-C50A-4B6A-920A-546C74D3B77A}">
      <dgm:prSet phldrT="[Tekst]"/>
      <dgm:spPr/>
      <dgm:t>
        <a:bodyPr/>
        <a:lstStyle/>
        <a:p>
          <a:r>
            <a:rPr lang="pl-PL" dirty="0"/>
            <a:t>Rynek Pracy</a:t>
          </a:r>
          <a:endParaRPr lang="en-GB" dirty="0"/>
        </a:p>
      </dgm:t>
    </dgm:pt>
    <dgm:pt modelId="{7748D58D-17AE-4473-95C9-2578CAEFD69B}" type="parTrans" cxnId="{032F863D-4BDF-4933-90FA-52DF5AD37486}">
      <dgm:prSet/>
      <dgm:spPr/>
      <dgm:t>
        <a:bodyPr/>
        <a:lstStyle/>
        <a:p>
          <a:endParaRPr lang="en-GB"/>
        </a:p>
      </dgm:t>
    </dgm:pt>
    <dgm:pt modelId="{817BD2B6-A293-4F4E-BC4B-C5C7FC38B8DE}" type="sibTrans" cxnId="{032F863D-4BDF-4933-90FA-52DF5AD37486}">
      <dgm:prSet/>
      <dgm:spPr/>
      <dgm:t>
        <a:bodyPr/>
        <a:lstStyle/>
        <a:p>
          <a:endParaRPr lang="en-GB"/>
        </a:p>
      </dgm:t>
    </dgm:pt>
    <dgm:pt modelId="{F598DB72-E80C-45BB-A4B5-644110E29776}">
      <dgm:prSet phldrT="[Tekst]"/>
      <dgm:spPr/>
      <dgm:t>
        <a:bodyPr/>
        <a:lstStyle/>
        <a:p>
          <a:r>
            <a:rPr lang="pl-PL" dirty="0"/>
            <a:t>Biznesplan</a:t>
          </a:r>
          <a:endParaRPr lang="en-GB" dirty="0"/>
        </a:p>
      </dgm:t>
    </dgm:pt>
    <dgm:pt modelId="{EACB8CC0-9F86-45AC-B603-7132E3B8DC21}" type="parTrans" cxnId="{90FAEB51-933B-4903-B49C-E3D5F2DACBC5}">
      <dgm:prSet/>
      <dgm:spPr/>
      <dgm:t>
        <a:bodyPr/>
        <a:lstStyle/>
        <a:p>
          <a:endParaRPr lang="en-GB"/>
        </a:p>
      </dgm:t>
    </dgm:pt>
    <dgm:pt modelId="{D2A88B50-45D8-4D30-9170-F73E495BA5EC}" type="sibTrans" cxnId="{90FAEB51-933B-4903-B49C-E3D5F2DACBC5}">
      <dgm:prSet/>
      <dgm:spPr/>
      <dgm:t>
        <a:bodyPr/>
        <a:lstStyle/>
        <a:p>
          <a:endParaRPr lang="en-GB"/>
        </a:p>
      </dgm:t>
    </dgm:pt>
    <dgm:pt modelId="{27D3EBBC-3250-4875-A551-622A0C716853}">
      <dgm:prSet phldrT="[Tekst]"/>
      <dgm:spPr/>
      <dgm:t>
        <a:bodyPr/>
        <a:lstStyle/>
        <a:p>
          <a:r>
            <a:rPr lang="pl-PL" dirty="0"/>
            <a:t>Płynność i rentowność</a:t>
          </a:r>
          <a:endParaRPr lang="en-GB" dirty="0"/>
        </a:p>
      </dgm:t>
    </dgm:pt>
    <dgm:pt modelId="{E2935C1C-D52C-407D-BC6B-ABA165435EB4}" type="parTrans" cxnId="{4EF9400C-44E1-4F31-A7C8-B650090A8649}">
      <dgm:prSet/>
      <dgm:spPr/>
      <dgm:t>
        <a:bodyPr/>
        <a:lstStyle/>
        <a:p>
          <a:endParaRPr lang="en-GB"/>
        </a:p>
      </dgm:t>
    </dgm:pt>
    <dgm:pt modelId="{85D5D100-CA0E-4C1B-B96B-1CEF18A278AC}" type="sibTrans" cxnId="{4EF9400C-44E1-4F31-A7C8-B650090A8649}">
      <dgm:prSet/>
      <dgm:spPr/>
      <dgm:t>
        <a:bodyPr/>
        <a:lstStyle/>
        <a:p>
          <a:endParaRPr lang="en-GB"/>
        </a:p>
      </dgm:t>
    </dgm:pt>
    <dgm:pt modelId="{15E67B62-1D8D-4846-9B82-71B7DA9C8B10}" type="pres">
      <dgm:prSet presAssocID="{4CA24768-4E35-4935-801B-B672A8A723BD}" presName="Name0" presStyleCnt="0">
        <dgm:presLayoutVars>
          <dgm:dir/>
          <dgm:animLvl val="lvl"/>
          <dgm:resizeHandles val="exact"/>
        </dgm:presLayoutVars>
      </dgm:prSet>
      <dgm:spPr/>
    </dgm:pt>
    <dgm:pt modelId="{D1E0941D-9998-4B60-AA83-6E56E7575574}" type="pres">
      <dgm:prSet presAssocID="{44B82FB8-573B-428B-8996-8B20100822F1}" presName="composite" presStyleCnt="0"/>
      <dgm:spPr/>
    </dgm:pt>
    <dgm:pt modelId="{D3ECCC29-BB75-4E8C-9524-6D89275B0411}" type="pres">
      <dgm:prSet presAssocID="{44B82FB8-573B-428B-8996-8B20100822F1}" presName="parTx" presStyleLbl="alignNode1" presStyleIdx="0" presStyleCnt="4">
        <dgm:presLayoutVars>
          <dgm:chMax val="0"/>
          <dgm:chPref val="0"/>
          <dgm:bulletEnabled val="1"/>
        </dgm:presLayoutVars>
      </dgm:prSet>
      <dgm:spPr/>
    </dgm:pt>
    <dgm:pt modelId="{5FD0E385-5381-4379-AD2F-30627A16F592}" type="pres">
      <dgm:prSet presAssocID="{44B82FB8-573B-428B-8996-8B20100822F1}" presName="desTx" presStyleLbl="alignAccFollowNode1" presStyleIdx="0" presStyleCnt="4">
        <dgm:presLayoutVars>
          <dgm:bulletEnabled val="1"/>
        </dgm:presLayoutVars>
      </dgm:prSet>
      <dgm:spPr/>
    </dgm:pt>
    <dgm:pt modelId="{796429BC-103C-40C6-BDCA-AEBDCD54FD35}" type="pres">
      <dgm:prSet presAssocID="{FD5EC3A1-4062-43CC-A189-5591B472A333}" presName="space" presStyleCnt="0"/>
      <dgm:spPr/>
    </dgm:pt>
    <dgm:pt modelId="{CD1BF146-DE35-418E-9F06-8A2E271FC5E7}" type="pres">
      <dgm:prSet presAssocID="{786742A7-450A-4547-870D-E7C014F8F3AD}" presName="composite" presStyleCnt="0"/>
      <dgm:spPr/>
    </dgm:pt>
    <dgm:pt modelId="{57343DC5-C26F-44CB-AF4C-6925B0A47FE4}" type="pres">
      <dgm:prSet presAssocID="{786742A7-450A-4547-870D-E7C014F8F3AD}" presName="parTx" presStyleLbl="alignNode1" presStyleIdx="1" presStyleCnt="4">
        <dgm:presLayoutVars>
          <dgm:chMax val="0"/>
          <dgm:chPref val="0"/>
          <dgm:bulletEnabled val="1"/>
        </dgm:presLayoutVars>
      </dgm:prSet>
      <dgm:spPr/>
    </dgm:pt>
    <dgm:pt modelId="{5F145F4F-8530-4B53-8EE1-11F3962E5A69}" type="pres">
      <dgm:prSet presAssocID="{786742A7-450A-4547-870D-E7C014F8F3AD}" presName="desTx" presStyleLbl="alignAccFollowNode1" presStyleIdx="1" presStyleCnt="4">
        <dgm:presLayoutVars>
          <dgm:bulletEnabled val="1"/>
        </dgm:presLayoutVars>
      </dgm:prSet>
      <dgm:spPr/>
    </dgm:pt>
    <dgm:pt modelId="{A3626C33-C4EB-4873-9CC2-F4B688627244}" type="pres">
      <dgm:prSet presAssocID="{89AC5044-D197-4D2A-8531-7E90990B38F2}" presName="space" presStyleCnt="0"/>
      <dgm:spPr/>
    </dgm:pt>
    <dgm:pt modelId="{8F5669CE-241B-4C24-92A7-29D2A70770DF}" type="pres">
      <dgm:prSet presAssocID="{F203A3A6-8B45-40EA-80D4-154A5C529817}" presName="composite" presStyleCnt="0"/>
      <dgm:spPr/>
    </dgm:pt>
    <dgm:pt modelId="{0DCEEE45-5C1F-4C42-A08E-CECFC8ABCB7C}" type="pres">
      <dgm:prSet presAssocID="{F203A3A6-8B45-40EA-80D4-154A5C529817}" presName="parTx" presStyleLbl="alignNode1" presStyleIdx="2" presStyleCnt="4">
        <dgm:presLayoutVars>
          <dgm:chMax val="0"/>
          <dgm:chPref val="0"/>
          <dgm:bulletEnabled val="1"/>
        </dgm:presLayoutVars>
      </dgm:prSet>
      <dgm:spPr/>
    </dgm:pt>
    <dgm:pt modelId="{01BC065A-9627-400F-AD04-4E4D1757A58D}" type="pres">
      <dgm:prSet presAssocID="{F203A3A6-8B45-40EA-80D4-154A5C529817}" presName="desTx" presStyleLbl="alignAccFollowNode1" presStyleIdx="2" presStyleCnt="4">
        <dgm:presLayoutVars>
          <dgm:bulletEnabled val="1"/>
        </dgm:presLayoutVars>
      </dgm:prSet>
      <dgm:spPr/>
    </dgm:pt>
    <dgm:pt modelId="{E6D6A4DC-2DC8-43A7-A47D-66F6EF926FC4}" type="pres">
      <dgm:prSet presAssocID="{457D471E-0158-4C96-A1E3-F5743FA414E7}" presName="space" presStyleCnt="0"/>
      <dgm:spPr/>
    </dgm:pt>
    <dgm:pt modelId="{4311264E-4EBA-459D-A748-1B9880AC0809}" type="pres">
      <dgm:prSet presAssocID="{E874F793-63D9-4406-B0D3-7E06FA174D7B}" presName="composite" presStyleCnt="0"/>
      <dgm:spPr/>
    </dgm:pt>
    <dgm:pt modelId="{2213EF8D-CA06-4F9C-A6A6-1B194191B351}" type="pres">
      <dgm:prSet presAssocID="{E874F793-63D9-4406-B0D3-7E06FA174D7B}" presName="parTx" presStyleLbl="alignNode1" presStyleIdx="3" presStyleCnt="4">
        <dgm:presLayoutVars>
          <dgm:chMax val="0"/>
          <dgm:chPref val="0"/>
          <dgm:bulletEnabled val="1"/>
        </dgm:presLayoutVars>
      </dgm:prSet>
      <dgm:spPr/>
    </dgm:pt>
    <dgm:pt modelId="{9BCF6EE5-0B00-48C9-8D04-7A563E3A13F9}" type="pres">
      <dgm:prSet presAssocID="{E874F793-63D9-4406-B0D3-7E06FA174D7B}" presName="desTx" presStyleLbl="alignAccFollowNode1" presStyleIdx="3" presStyleCnt="4">
        <dgm:presLayoutVars>
          <dgm:bulletEnabled val="1"/>
        </dgm:presLayoutVars>
      </dgm:prSet>
      <dgm:spPr/>
    </dgm:pt>
  </dgm:ptLst>
  <dgm:cxnLst>
    <dgm:cxn modelId="{4EF9400C-44E1-4F31-A7C8-B650090A8649}" srcId="{E874F793-63D9-4406-B0D3-7E06FA174D7B}" destId="{27D3EBBC-3250-4875-A551-622A0C716853}" srcOrd="2" destOrd="0" parTransId="{E2935C1C-D52C-407D-BC6B-ABA165435EB4}" sibTransId="{85D5D100-CA0E-4C1B-B96B-1CEF18A278AC}"/>
    <dgm:cxn modelId="{9D2BEB0E-7F48-4746-AC87-FBA69F6E417E}" type="presOf" srcId="{F203A3A6-8B45-40EA-80D4-154A5C529817}" destId="{0DCEEE45-5C1F-4C42-A08E-CECFC8ABCB7C}" srcOrd="0" destOrd="0" presId="urn:microsoft.com/office/officeart/2005/8/layout/hList1"/>
    <dgm:cxn modelId="{E17A7611-6DAE-48E6-A1C3-BE4D912B6E9E}" type="presOf" srcId="{FB94175F-1624-4F71-86DD-329A6180B2C9}" destId="{01BC065A-9627-400F-AD04-4E4D1757A58D}" srcOrd="0" destOrd="0" presId="urn:microsoft.com/office/officeart/2005/8/layout/hList1"/>
    <dgm:cxn modelId="{37A37F16-5254-43FA-9181-2C53A1278FC6}" srcId="{786742A7-450A-4547-870D-E7C014F8F3AD}" destId="{49B784A1-626E-41D3-B3ED-B2CBCAAD8746}" srcOrd="0" destOrd="0" parTransId="{59EBD94D-F5AF-4F2A-A734-17B072F44A75}" sibTransId="{F0F0D14D-3BBD-4FF5-9701-ED2E2E77A8D3}"/>
    <dgm:cxn modelId="{F3AB0118-C935-4E86-B78E-05318E819B5F}" type="presOf" srcId="{27D3EBBC-3250-4875-A551-622A0C716853}" destId="{9BCF6EE5-0B00-48C9-8D04-7A563E3A13F9}" srcOrd="0" destOrd="2" presId="urn:microsoft.com/office/officeart/2005/8/layout/hList1"/>
    <dgm:cxn modelId="{560BAD19-C1CA-4CB6-A851-67EFA92223D3}" srcId="{44B82FB8-573B-428B-8996-8B20100822F1}" destId="{216AA9FA-D2C4-4F7B-A3B1-6B53BE400588}" srcOrd="3" destOrd="0" parTransId="{08A0FE6C-C532-411E-88A7-F44F68A9D135}" sibTransId="{F73A6B49-ECBD-4AFA-8336-70AB438F4F8C}"/>
    <dgm:cxn modelId="{3D7A721A-627D-4B1D-91C7-A05902109C26}" type="presOf" srcId="{A1D934B1-9720-4954-975D-77A0E048DC38}" destId="{5FD0E385-5381-4379-AD2F-30627A16F592}" srcOrd="0" destOrd="1" presId="urn:microsoft.com/office/officeart/2005/8/layout/hList1"/>
    <dgm:cxn modelId="{DC31C51A-6B58-4BCD-AAA0-0012AE8B1D82}" srcId="{E874F793-63D9-4406-B0D3-7E06FA174D7B}" destId="{107B6864-EFE7-4C33-9CC0-92F141378B00}" srcOrd="1" destOrd="0" parTransId="{DF4B5F3D-13E9-4841-825F-100CF3679E87}" sibTransId="{A833B193-ACDE-43D5-95A0-D4F469F8D00F}"/>
    <dgm:cxn modelId="{D6BBD033-D320-41EA-86FA-3AD0DF628923}" srcId="{E874F793-63D9-4406-B0D3-7E06FA174D7B}" destId="{5E5C7F94-DAA5-4BE2-8EAC-D737D441543E}" srcOrd="0" destOrd="0" parTransId="{F1C012C2-F03E-4D90-BEB6-6F97805B9408}" sibTransId="{A289B839-AA90-4D4F-A67E-64365FD48EE6}"/>
    <dgm:cxn modelId="{032F863D-4BDF-4933-90FA-52DF5AD37486}" srcId="{F203A3A6-8B45-40EA-80D4-154A5C529817}" destId="{127FA2E4-C50A-4B6A-920A-546C74D3B77A}" srcOrd="1" destOrd="0" parTransId="{7748D58D-17AE-4473-95C9-2578CAEFD69B}" sibTransId="{817BD2B6-A293-4F4E-BC4B-C5C7FC38B8DE}"/>
    <dgm:cxn modelId="{00580645-4ADF-408E-8C89-F93DCA2525A3}" type="presOf" srcId="{2EC08D0B-C86C-4089-8A8D-C5FC690CAB74}" destId="{5FD0E385-5381-4379-AD2F-30627A16F592}" srcOrd="0" destOrd="0" presId="urn:microsoft.com/office/officeart/2005/8/layout/hList1"/>
    <dgm:cxn modelId="{AD0CA246-C0D4-4A78-9377-7113ADE1133D}" srcId="{4CA24768-4E35-4935-801B-B672A8A723BD}" destId="{44B82FB8-573B-428B-8996-8B20100822F1}" srcOrd="0" destOrd="0" parTransId="{2756D01B-B84B-4A89-AB05-350D6B08E319}" sibTransId="{FD5EC3A1-4062-43CC-A189-5591B472A333}"/>
    <dgm:cxn modelId="{F148EF46-F78D-4CAF-AFAB-25475D39BA8D}" type="presOf" srcId="{5E5C7F94-DAA5-4BE2-8EAC-D737D441543E}" destId="{9BCF6EE5-0B00-48C9-8D04-7A563E3A13F9}" srcOrd="0" destOrd="0" presId="urn:microsoft.com/office/officeart/2005/8/layout/hList1"/>
    <dgm:cxn modelId="{3C240B4A-5A33-4C60-B1DE-F27A50D1A957}" type="presOf" srcId="{49B784A1-626E-41D3-B3ED-B2CBCAAD8746}" destId="{5F145F4F-8530-4B53-8EE1-11F3962E5A69}" srcOrd="0" destOrd="0" presId="urn:microsoft.com/office/officeart/2005/8/layout/hList1"/>
    <dgm:cxn modelId="{F8C91E6C-9802-4D3C-BD88-9A51444BEA65}" type="presOf" srcId="{F598DB72-E80C-45BB-A4B5-644110E29776}" destId="{5F145F4F-8530-4B53-8EE1-11F3962E5A69}" srcOrd="0" destOrd="2" presId="urn:microsoft.com/office/officeart/2005/8/layout/hList1"/>
    <dgm:cxn modelId="{36D7A870-9A92-400A-83FF-54CB7CDBE929}" srcId="{44B82FB8-573B-428B-8996-8B20100822F1}" destId="{2EC08D0B-C86C-4089-8A8D-C5FC690CAB74}" srcOrd="0" destOrd="0" parTransId="{CA1D89F4-B5EC-49D6-A45D-AC0F4730B749}" sibTransId="{75E98CD3-9A0F-4DCD-8912-DC6832E03795}"/>
    <dgm:cxn modelId="{90FAEB51-933B-4903-B49C-E3D5F2DACBC5}" srcId="{786742A7-450A-4547-870D-E7C014F8F3AD}" destId="{F598DB72-E80C-45BB-A4B5-644110E29776}" srcOrd="2" destOrd="0" parTransId="{EACB8CC0-9F86-45AC-B603-7132E3B8DC21}" sibTransId="{D2A88B50-45D8-4D30-9170-F73E495BA5EC}"/>
    <dgm:cxn modelId="{31EFC852-B96A-4B22-8C25-19667E5A7D3A}" srcId="{4CA24768-4E35-4935-801B-B672A8A723BD}" destId="{F203A3A6-8B45-40EA-80D4-154A5C529817}" srcOrd="2" destOrd="0" parTransId="{CDF9CE9E-E260-4014-9D78-A11986748F17}" sibTransId="{457D471E-0158-4C96-A1E3-F5743FA414E7}"/>
    <dgm:cxn modelId="{2E1C4857-4F93-4E8F-8562-B27F1479754D}" type="presOf" srcId="{44B82FB8-573B-428B-8996-8B20100822F1}" destId="{D3ECCC29-BB75-4E8C-9524-6D89275B0411}" srcOrd="0" destOrd="0" presId="urn:microsoft.com/office/officeart/2005/8/layout/hList1"/>
    <dgm:cxn modelId="{55128D88-C1D6-45A6-A689-4EDDA6ABD524}" type="presOf" srcId="{216AA9FA-D2C4-4F7B-A3B1-6B53BE400588}" destId="{5FD0E385-5381-4379-AD2F-30627A16F592}" srcOrd="0" destOrd="3" presId="urn:microsoft.com/office/officeart/2005/8/layout/hList1"/>
    <dgm:cxn modelId="{E4A9BA9E-A08C-465F-818A-FFC1FED1D2EC}" type="presOf" srcId="{ECB668E0-9378-4257-8534-BD65E0B1559F}" destId="{5F145F4F-8530-4B53-8EE1-11F3962E5A69}" srcOrd="0" destOrd="1" presId="urn:microsoft.com/office/officeart/2005/8/layout/hList1"/>
    <dgm:cxn modelId="{9725789F-5D92-47C6-8912-0B861D4121F2}" type="presOf" srcId="{127FA2E4-C50A-4B6A-920A-546C74D3B77A}" destId="{01BC065A-9627-400F-AD04-4E4D1757A58D}" srcOrd="0" destOrd="1" presId="urn:microsoft.com/office/officeart/2005/8/layout/hList1"/>
    <dgm:cxn modelId="{BE6F19A0-1892-4D8E-AE28-CB01650CB5B3}" srcId="{4CA24768-4E35-4935-801B-B672A8A723BD}" destId="{E874F793-63D9-4406-B0D3-7E06FA174D7B}" srcOrd="3" destOrd="0" parTransId="{3D6DB1AF-BCD6-43EC-8478-F4236F717325}" sibTransId="{BBFAB010-84B0-4B0D-853D-469375D57444}"/>
    <dgm:cxn modelId="{3D7362AF-A8DE-4261-AC1D-9779034EF8B6}" srcId="{786742A7-450A-4547-870D-E7C014F8F3AD}" destId="{ECB668E0-9378-4257-8534-BD65E0B1559F}" srcOrd="1" destOrd="0" parTransId="{B7348530-C324-435D-AC77-D51F3DCB9B69}" sibTransId="{FF32AF2E-D77B-40BB-A231-DC29126198CA}"/>
    <dgm:cxn modelId="{9D2125C5-0529-47AB-AAA1-213670C1067A}" type="presOf" srcId="{E874F793-63D9-4406-B0D3-7E06FA174D7B}" destId="{2213EF8D-CA06-4F9C-A6A6-1B194191B351}" srcOrd="0" destOrd="0" presId="urn:microsoft.com/office/officeart/2005/8/layout/hList1"/>
    <dgm:cxn modelId="{9A42AED1-48B9-4554-8FC1-E00D390811DB}" type="presOf" srcId="{107B6864-EFE7-4C33-9CC0-92F141378B00}" destId="{9BCF6EE5-0B00-48C9-8D04-7A563E3A13F9}" srcOrd="0" destOrd="1" presId="urn:microsoft.com/office/officeart/2005/8/layout/hList1"/>
    <dgm:cxn modelId="{294024D5-BBC1-4341-BB03-8638759E9B1B}" type="presOf" srcId="{786742A7-450A-4547-870D-E7C014F8F3AD}" destId="{57343DC5-C26F-44CB-AF4C-6925B0A47FE4}" srcOrd="0" destOrd="0" presId="urn:microsoft.com/office/officeart/2005/8/layout/hList1"/>
    <dgm:cxn modelId="{FCD523D8-64E2-4828-8F8E-D4359167D100}" srcId="{F203A3A6-8B45-40EA-80D4-154A5C529817}" destId="{FB94175F-1624-4F71-86DD-329A6180B2C9}" srcOrd="0" destOrd="0" parTransId="{8EBB2AE9-73AB-4027-BD72-C6FB64F80748}" sibTransId="{7DF3F2FE-AD38-4829-9D66-B8F374E6BDB9}"/>
    <dgm:cxn modelId="{43DF61E6-F3E1-49B5-B1FB-BCFCEC364C39}" srcId="{4CA24768-4E35-4935-801B-B672A8A723BD}" destId="{786742A7-450A-4547-870D-E7C014F8F3AD}" srcOrd="1" destOrd="0" parTransId="{642223F8-2223-4735-8FC8-766571B645C6}" sibTransId="{89AC5044-D197-4D2A-8531-7E90990B38F2}"/>
    <dgm:cxn modelId="{B29772E9-775D-4B84-8CCC-A324E7D3A847}" srcId="{44B82FB8-573B-428B-8996-8B20100822F1}" destId="{A1D934B1-9720-4954-975D-77A0E048DC38}" srcOrd="1" destOrd="0" parTransId="{1E9AC886-CDAC-4FBF-B9BA-ED159F63D87B}" sibTransId="{7EEA5ECE-DF37-4AE1-BBCE-DB41157758B1}"/>
    <dgm:cxn modelId="{98F71AED-68B7-4C61-9E5D-D1AC5E25BDBB}" srcId="{44B82FB8-573B-428B-8996-8B20100822F1}" destId="{0788D7BE-D895-4B55-A308-621AA4F5ACD2}" srcOrd="2" destOrd="0" parTransId="{0DA1FED5-555F-4F0B-9075-01255FA9A7B4}" sibTransId="{EFB68421-350C-46C0-A389-0F023E09B74A}"/>
    <dgm:cxn modelId="{EE15B0F0-242D-4398-9B9E-BE8F83EF8985}" type="presOf" srcId="{0788D7BE-D895-4B55-A308-621AA4F5ACD2}" destId="{5FD0E385-5381-4379-AD2F-30627A16F592}" srcOrd="0" destOrd="2" presId="urn:microsoft.com/office/officeart/2005/8/layout/hList1"/>
    <dgm:cxn modelId="{5947F8FB-BE5E-41BF-B305-26DE7DD4B608}" type="presOf" srcId="{4CA24768-4E35-4935-801B-B672A8A723BD}" destId="{15E67B62-1D8D-4846-9B82-71B7DA9C8B10}" srcOrd="0" destOrd="0" presId="urn:microsoft.com/office/officeart/2005/8/layout/hList1"/>
    <dgm:cxn modelId="{A03AA3DB-154E-409F-854B-5E46F8929607}" type="presParOf" srcId="{15E67B62-1D8D-4846-9B82-71B7DA9C8B10}" destId="{D1E0941D-9998-4B60-AA83-6E56E7575574}" srcOrd="0" destOrd="0" presId="urn:microsoft.com/office/officeart/2005/8/layout/hList1"/>
    <dgm:cxn modelId="{C6B14795-3BFA-405F-9434-F2ADF13406B6}" type="presParOf" srcId="{D1E0941D-9998-4B60-AA83-6E56E7575574}" destId="{D3ECCC29-BB75-4E8C-9524-6D89275B0411}" srcOrd="0" destOrd="0" presId="urn:microsoft.com/office/officeart/2005/8/layout/hList1"/>
    <dgm:cxn modelId="{DBABA82B-8236-4B35-A89D-0CB83BDE0067}" type="presParOf" srcId="{D1E0941D-9998-4B60-AA83-6E56E7575574}" destId="{5FD0E385-5381-4379-AD2F-30627A16F592}" srcOrd="1" destOrd="0" presId="urn:microsoft.com/office/officeart/2005/8/layout/hList1"/>
    <dgm:cxn modelId="{F8D5F53F-B735-41B9-BAD0-5A27B598E0F1}" type="presParOf" srcId="{15E67B62-1D8D-4846-9B82-71B7DA9C8B10}" destId="{796429BC-103C-40C6-BDCA-AEBDCD54FD35}" srcOrd="1" destOrd="0" presId="urn:microsoft.com/office/officeart/2005/8/layout/hList1"/>
    <dgm:cxn modelId="{86890AA9-F765-4EA4-9C59-1654D68642D5}" type="presParOf" srcId="{15E67B62-1D8D-4846-9B82-71B7DA9C8B10}" destId="{CD1BF146-DE35-418E-9F06-8A2E271FC5E7}" srcOrd="2" destOrd="0" presId="urn:microsoft.com/office/officeart/2005/8/layout/hList1"/>
    <dgm:cxn modelId="{D5A71962-FAE3-4702-B458-4CC7D21DAAA8}" type="presParOf" srcId="{CD1BF146-DE35-418E-9F06-8A2E271FC5E7}" destId="{57343DC5-C26F-44CB-AF4C-6925B0A47FE4}" srcOrd="0" destOrd="0" presId="urn:microsoft.com/office/officeart/2005/8/layout/hList1"/>
    <dgm:cxn modelId="{BB14B6C4-FEC2-4DA0-8AB4-AD803049D1C6}" type="presParOf" srcId="{CD1BF146-DE35-418E-9F06-8A2E271FC5E7}" destId="{5F145F4F-8530-4B53-8EE1-11F3962E5A69}" srcOrd="1" destOrd="0" presId="urn:microsoft.com/office/officeart/2005/8/layout/hList1"/>
    <dgm:cxn modelId="{DA57058E-95AD-40B1-913B-6045297057F9}" type="presParOf" srcId="{15E67B62-1D8D-4846-9B82-71B7DA9C8B10}" destId="{A3626C33-C4EB-4873-9CC2-F4B688627244}" srcOrd="3" destOrd="0" presId="urn:microsoft.com/office/officeart/2005/8/layout/hList1"/>
    <dgm:cxn modelId="{1EFC0AFD-1B70-412B-9A4C-0FE3B8F71F54}" type="presParOf" srcId="{15E67B62-1D8D-4846-9B82-71B7DA9C8B10}" destId="{8F5669CE-241B-4C24-92A7-29D2A70770DF}" srcOrd="4" destOrd="0" presId="urn:microsoft.com/office/officeart/2005/8/layout/hList1"/>
    <dgm:cxn modelId="{79D9C428-D067-4280-B0FC-4DEC21C1ABE9}" type="presParOf" srcId="{8F5669CE-241B-4C24-92A7-29D2A70770DF}" destId="{0DCEEE45-5C1F-4C42-A08E-CECFC8ABCB7C}" srcOrd="0" destOrd="0" presId="urn:microsoft.com/office/officeart/2005/8/layout/hList1"/>
    <dgm:cxn modelId="{C16B1F12-4805-431F-B74F-CAC652A634C7}" type="presParOf" srcId="{8F5669CE-241B-4C24-92A7-29D2A70770DF}" destId="{01BC065A-9627-400F-AD04-4E4D1757A58D}" srcOrd="1" destOrd="0" presId="urn:microsoft.com/office/officeart/2005/8/layout/hList1"/>
    <dgm:cxn modelId="{1210D1ED-E128-44B8-B394-DF0E6F238D89}" type="presParOf" srcId="{15E67B62-1D8D-4846-9B82-71B7DA9C8B10}" destId="{E6D6A4DC-2DC8-43A7-A47D-66F6EF926FC4}" srcOrd="5" destOrd="0" presId="urn:microsoft.com/office/officeart/2005/8/layout/hList1"/>
    <dgm:cxn modelId="{895A74D3-DAAB-4CF7-9263-EB8A7712CF9B}" type="presParOf" srcId="{15E67B62-1D8D-4846-9B82-71B7DA9C8B10}" destId="{4311264E-4EBA-459D-A748-1B9880AC0809}" srcOrd="6" destOrd="0" presId="urn:microsoft.com/office/officeart/2005/8/layout/hList1"/>
    <dgm:cxn modelId="{71C5062F-AF69-488C-AFA6-E551C758C98A}" type="presParOf" srcId="{4311264E-4EBA-459D-A748-1B9880AC0809}" destId="{2213EF8D-CA06-4F9C-A6A6-1B194191B351}" srcOrd="0" destOrd="0" presId="urn:microsoft.com/office/officeart/2005/8/layout/hList1"/>
    <dgm:cxn modelId="{63F499C5-4C5E-4A22-A9E5-D601E0FCB800}" type="presParOf" srcId="{4311264E-4EBA-459D-A748-1B9880AC0809}" destId="{9BCF6EE5-0B00-48C9-8D04-7A563E3A13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38DC7-08C0-4555-A76A-88E32F3D88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DDDA897-B4C2-42A8-A08B-F6951E170F71}" type="asst">
      <dgm:prSet phldrT="[Tekst]"/>
      <dgm:spPr>
        <a:solidFill>
          <a:schemeClr val="accent2"/>
        </a:solidFill>
      </dgm:spPr>
      <dgm:t>
        <a:bodyPr/>
        <a:lstStyle/>
        <a:p>
          <a:r>
            <a:rPr lang="pl-PL" dirty="0"/>
            <a:t>Czynniki Produkcji</a:t>
          </a:r>
          <a:endParaRPr lang="en-GB" dirty="0"/>
        </a:p>
      </dgm:t>
    </dgm:pt>
    <dgm:pt modelId="{3B2E228A-312C-49F5-8DB4-013F82948D66}" type="parTrans" cxnId="{A369E859-D478-4973-ACDB-10D2E0B97D47}">
      <dgm:prSet/>
      <dgm:spPr/>
      <dgm:t>
        <a:bodyPr/>
        <a:lstStyle/>
        <a:p>
          <a:endParaRPr lang="en-GB"/>
        </a:p>
      </dgm:t>
    </dgm:pt>
    <dgm:pt modelId="{3B33948A-B6B8-43E0-B640-417B707BCD90}" type="sibTrans" cxnId="{A369E859-D478-4973-ACDB-10D2E0B97D47}">
      <dgm:prSet/>
      <dgm:spPr/>
      <dgm:t>
        <a:bodyPr/>
        <a:lstStyle/>
        <a:p>
          <a:endParaRPr lang="en-GB"/>
        </a:p>
      </dgm:t>
    </dgm:pt>
    <dgm:pt modelId="{8686978A-8587-43B1-A4CE-9ECE80654F04}">
      <dgm:prSet phldrT="[Tekst]"/>
      <dgm:spPr/>
      <dgm:t>
        <a:bodyPr/>
        <a:lstStyle/>
        <a:p>
          <a:r>
            <a:rPr lang="pl-PL" dirty="0"/>
            <a:t>Ziemia</a:t>
          </a:r>
          <a:endParaRPr lang="en-GB" dirty="0"/>
        </a:p>
      </dgm:t>
    </dgm:pt>
    <dgm:pt modelId="{1D275CAF-74C4-48E1-AD35-02AF5F6541AC}" type="parTrans" cxnId="{5981C7D8-59B5-465E-865B-8EDCCCEEFDAF}">
      <dgm:prSet/>
      <dgm:spPr/>
      <dgm:t>
        <a:bodyPr/>
        <a:lstStyle/>
        <a:p>
          <a:endParaRPr lang="en-GB"/>
        </a:p>
      </dgm:t>
    </dgm:pt>
    <dgm:pt modelId="{359EF96C-CB28-4F82-B1F3-3B403ACEEE73}" type="sibTrans" cxnId="{5981C7D8-59B5-465E-865B-8EDCCCEEFDAF}">
      <dgm:prSet/>
      <dgm:spPr/>
      <dgm:t>
        <a:bodyPr/>
        <a:lstStyle/>
        <a:p>
          <a:endParaRPr lang="en-GB"/>
        </a:p>
      </dgm:t>
    </dgm:pt>
    <dgm:pt modelId="{E699F04C-17E7-4B9B-9E41-42A61D6FC2E0}">
      <dgm:prSet phldrT="[Tekst]"/>
      <dgm:spPr/>
      <dgm:t>
        <a:bodyPr/>
        <a:lstStyle/>
        <a:p>
          <a:r>
            <a:rPr lang="pl-PL" dirty="0"/>
            <a:t>Kapitał</a:t>
          </a:r>
          <a:endParaRPr lang="en-GB" dirty="0"/>
        </a:p>
      </dgm:t>
    </dgm:pt>
    <dgm:pt modelId="{644F195C-2841-4B2D-8025-CC0D22BD84A6}" type="parTrans" cxnId="{DCFBB46B-402C-424B-8742-60E6C5912123}">
      <dgm:prSet/>
      <dgm:spPr/>
      <dgm:t>
        <a:bodyPr/>
        <a:lstStyle/>
        <a:p>
          <a:endParaRPr lang="en-GB"/>
        </a:p>
      </dgm:t>
    </dgm:pt>
    <dgm:pt modelId="{24A907C0-C602-40D5-94C1-69954C51E29C}" type="sibTrans" cxnId="{DCFBB46B-402C-424B-8742-60E6C5912123}">
      <dgm:prSet/>
      <dgm:spPr/>
      <dgm:t>
        <a:bodyPr/>
        <a:lstStyle/>
        <a:p>
          <a:endParaRPr lang="en-GB"/>
        </a:p>
      </dgm:t>
    </dgm:pt>
    <dgm:pt modelId="{D0A8AB8A-65B7-457C-9518-4070C1E4F862}">
      <dgm:prSet phldrT="[Tekst]"/>
      <dgm:spPr/>
      <dgm:t>
        <a:bodyPr/>
        <a:lstStyle/>
        <a:p>
          <a:r>
            <a:rPr lang="pl-PL" dirty="0"/>
            <a:t>Praca</a:t>
          </a:r>
          <a:endParaRPr lang="en-GB" dirty="0"/>
        </a:p>
      </dgm:t>
    </dgm:pt>
    <dgm:pt modelId="{42532265-B1F0-4453-B3D6-52F6A77366C8}" type="parTrans" cxnId="{8829029F-96BB-4D35-9F04-4C8C3D1B48BB}">
      <dgm:prSet/>
      <dgm:spPr/>
      <dgm:t>
        <a:bodyPr/>
        <a:lstStyle/>
        <a:p>
          <a:endParaRPr lang="en-GB"/>
        </a:p>
      </dgm:t>
    </dgm:pt>
    <dgm:pt modelId="{E787C8E6-8206-48C3-8586-8A94C3D27460}" type="sibTrans" cxnId="{8829029F-96BB-4D35-9F04-4C8C3D1B48BB}">
      <dgm:prSet/>
      <dgm:spPr/>
      <dgm:t>
        <a:bodyPr/>
        <a:lstStyle/>
        <a:p>
          <a:endParaRPr lang="en-GB"/>
        </a:p>
      </dgm:t>
    </dgm:pt>
    <dgm:pt modelId="{ACABAB42-44E9-4E17-B7F6-4C6F8A25CE6D}" type="pres">
      <dgm:prSet presAssocID="{5AA38DC7-08C0-4555-A76A-88E32F3D882B}" presName="hierChild1" presStyleCnt="0">
        <dgm:presLayoutVars>
          <dgm:orgChart val="1"/>
          <dgm:chPref val="1"/>
          <dgm:dir/>
          <dgm:animOne val="branch"/>
          <dgm:animLvl val="lvl"/>
          <dgm:resizeHandles/>
        </dgm:presLayoutVars>
      </dgm:prSet>
      <dgm:spPr/>
    </dgm:pt>
    <dgm:pt modelId="{F48A3ABF-92BD-4C7D-B752-54FCF8255895}" type="pres">
      <dgm:prSet presAssocID="{CDDDA897-B4C2-42A8-A08B-F6951E170F71}" presName="hierRoot1" presStyleCnt="0">
        <dgm:presLayoutVars>
          <dgm:hierBranch val="init"/>
        </dgm:presLayoutVars>
      </dgm:prSet>
      <dgm:spPr/>
    </dgm:pt>
    <dgm:pt modelId="{A32CF873-57EF-4FD3-A92F-2E0150C0C944}" type="pres">
      <dgm:prSet presAssocID="{CDDDA897-B4C2-42A8-A08B-F6951E170F71}" presName="rootComposite1" presStyleCnt="0"/>
      <dgm:spPr/>
    </dgm:pt>
    <dgm:pt modelId="{403CC3B2-8D62-4218-A3C8-0C5B39831D37}" type="pres">
      <dgm:prSet presAssocID="{CDDDA897-B4C2-42A8-A08B-F6951E170F71}" presName="rootText1" presStyleLbl="node0" presStyleIdx="0" presStyleCnt="1">
        <dgm:presLayoutVars>
          <dgm:chPref val="3"/>
        </dgm:presLayoutVars>
      </dgm:prSet>
      <dgm:spPr/>
    </dgm:pt>
    <dgm:pt modelId="{71303B0D-CECE-4065-8EB6-147A77F6E93B}" type="pres">
      <dgm:prSet presAssocID="{CDDDA897-B4C2-42A8-A08B-F6951E170F71}" presName="rootConnector1" presStyleLbl="asst0" presStyleIdx="0" presStyleCnt="0"/>
      <dgm:spPr/>
    </dgm:pt>
    <dgm:pt modelId="{7A0D6114-C5F5-4B37-B879-C573FABFF0AC}" type="pres">
      <dgm:prSet presAssocID="{CDDDA897-B4C2-42A8-A08B-F6951E170F71}" presName="hierChild2" presStyleCnt="0"/>
      <dgm:spPr/>
    </dgm:pt>
    <dgm:pt modelId="{942CAF33-0D23-4283-9328-6B210B202F62}" type="pres">
      <dgm:prSet presAssocID="{1D275CAF-74C4-48E1-AD35-02AF5F6541AC}" presName="Name37" presStyleLbl="parChTrans1D2" presStyleIdx="0" presStyleCnt="3"/>
      <dgm:spPr/>
    </dgm:pt>
    <dgm:pt modelId="{B0238522-7F15-49DE-8840-33274783490A}" type="pres">
      <dgm:prSet presAssocID="{8686978A-8587-43B1-A4CE-9ECE80654F04}" presName="hierRoot2" presStyleCnt="0">
        <dgm:presLayoutVars>
          <dgm:hierBranch val="init"/>
        </dgm:presLayoutVars>
      </dgm:prSet>
      <dgm:spPr/>
    </dgm:pt>
    <dgm:pt modelId="{9B958FFE-B4E4-4989-9382-39C43D9DAEA0}" type="pres">
      <dgm:prSet presAssocID="{8686978A-8587-43B1-A4CE-9ECE80654F04}" presName="rootComposite" presStyleCnt="0"/>
      <dgm:spPr/>
    </dgm:pt>
    <dgm:pt modelId="{B21A0A42-70FD-4ECA-A43A-44EACCCB90F4}" type="pres">
      <dgm:prSet presAssocID="{8686978A-8587-43B1-A4CE-9ECE80654F04}" presName="rootText" presStyleLbl="node2" presStyleIdx="0" presStyleCnt="3">
        <dgm:presLayoutVars>
          <dgm:chPref val="3"/>
        </dgm:presLayoutVars>
      </dgm:prSet>
      <dgm:spPr/>
    </dgm:pt>
    <dgm:pt modelId="{78498E6B-A25B-47BE-8E12-59DFD638E650}" type="pres">
      <dgm:prSet presAssocID="{8686978A-8587-43B1-A4CE-9ECE80654F04}" presName="rootConnector" presStyleLbl="node2" presStyleIdx="0" presStyleCnt="3"/>
      <dgm:spPr/>
    </dgm:pt>
    <dgm:pt modelId="{478802EC-2610-4F04-9E24-C6A3EA1D97CB}" type="pres">
      <dgm:prSet presAssocID="{8686978A-8587-43B1-A4CE-9ECE80654F04}" presName="hierChild4" presStyleCnt="0"/>
      <dgm:spPr/>
    </dgm:pt>
    <dgm:pt modelId="{FA9ADD9F-9C6B-4524-8BFE-794AE039F4A7}" type="pres">
      <dgm:prSet presAssocID="{8686978A-8587-43B1-A4CE-9ECE80654F04}" presName="hierChild5" presStyleCnt="0"/>
      <dgm:spPr/>
    </dgm:pt>
    <dgm:pt modelId="{D7100E66-B6C5-4B54-AEFD-7B4E97893675}" type="pres">
      <dgm:prSet presAssocID="{644F195C-2841-4B2D-8025-CC0D22BD84A6}" presName="Name37" presStyleLbl="parChTrans1D2" presStyleIdx="1" presStyleCnt="3"/>
      <dgm:spPr/>
    </dgm:pt>
    <dgm:pt modelId="{D1D8DE8B-BB4A-49D8-99B1-3D625F575C69}" type="pres">
      <dgm:prSet presAssocID="{E699F04C-17E7-4B9B-9E41-42A61D6FC2E0}" presName="hierRoot2" presStyleCnt="0">
        <dgm:presLayoutVars>
          <dgm:hierBranch val="init"/>
        </dgm:presLayoutVars>
      </dgm:prSet>
      <dgm:spPr/>
    </dgm:pt>
    <dgm:pt modelId="{3AE92532-45D5-4E4C-87EE-802BCDC1E4A1}" type="pres">
      <dgm:prSet presAssocID="{E699F04C-17E7-4B9B-9E41-42A61D6FC2E0}" presName="rootComposite" presStyleCnt="0"/>
      <dgm:spPr/>
    </dgm:pt>
    <dgm:pt modelId="{BDB23CD8-5891-4BBC-906B-E761EE33A715}" type="pres">
      <dgm:prSet presAssocID="{E699F04C-17E7-4B9B-9E41-42A61D6FC2E0}" presName="rootText" presStyleLbl="node2" presStyleIdx="1" presStyleCnt="3">
        <dgm:presLayoutVars>
          <dgm:chPref val="3"/>
        </dgm:presLayoutVars>
      </dgm:prSet>
      <dgm:spPr/>
    </dgm:pt>
    <dgm:pt modelId="{AF8632BE-27C8-4164-9865-1BE9D22A780F}" type="pres">
      <dgm:prSet presAssocID="{E699F04C-17E7-4B9B-9E41-42A61D6FC2E0}" presName="rootConnector" presStyleLbl="node2" presStyleIdx="1" presStyleCnt="3"/>
      <dgm:spPr/>
    </dgm:pt>
    <dgm:pt modelId="{F8BC60CE-C20B-42FE-89F4-DBFF7401751D}" type="pres">
      <dgm:prSet presAssocID="{E699F04C-17E7-4B9B-9E41-42A61D6FC2E0}" presName="hierChild4" presStyleCnt="0"/>
      <dgm:spPr/>
    </dgm:pt>
    <dgm:pt modelId="{A5BACAB7-766E-4B53-869E-A6EF2E96E0E0}" type="pres">
      <dgm:prSet presAssocID="{E699F04C-17E7-4B9B-9E41-42A61D6FC2E0}" presName="hierChild5" presStyleCnt="0"/>
      <dgm:spPr/>
    </dgm:pt>
    <dgm:pt modelId="{8C53D85B-544B-425F-B3BB-5966931E08E5}" type="pres">
      <dgm:prSet presAssocID="{42532265-B1F0-4453-B3D6-52F6A77366C8}" presName="Name37" presStyleLbl="parChTrans1D2" presStyleIdx="2" presStyleCnt="3"/>
      <dgm:spPr/>
    </dgm:pt>
    <dgm:pt modelId="{230D5ED5-10DA-4B0B-B234-6E3BB32A7EFC}" type="pres">
      <dgm:prSet presAssocID="{D0A8AB8A-65B7-457C-9518-4070C1E4F862}" presName="hierRoot2" presStyleCnt="0">
        <dgm:presLayoutVars>
          <dgm:hierBranch val="init"/>
        </dgm:presLayoutVars>
      </dgm:prSet>
      <dgm:spPr/>
    </dgm:pt>
    <dgm:pt modelId="{83B92D62-0A26-44BD-8509-27D2027B040C}" type="pres">
      <dgm:prSet presAssocID="{D0A8AB8A-65B7-457C-9518-4070C1E4F862}" presName="rootComposite" presStyleCnt="0"/>
      <dgm:spPr/>
    </dgm:pt>
    <dgm:pt modelId="{92763C34-57CE-4A7F-BA59-D6B79444409A}" type="pres">
      <dgm:prSet presAssocID="{D0A8AB8A-65B7-457C-9518-4070C1E4F862}" presName="rootText" presStyleLbl="node2" presStyleIdx="2" presStyleCnt="3">
        <dgm:presLayoutVars>
          <dgm:chPref val="3"/>
        </dgm:presLayoutVars>
      </dgm:prSet>
      <dgm:spPr/>
    </dgm:pt>
    <dgm:pt modelId="{DC0CFC7D-BC9E-4FD3-A089-A5FCEF137E7F}" type="pres">
      <dgm:prSet presAssocID="{D0A8AB8A-65B7-457C-9518-4070C1E4F862}" presName="rootConnector" presStyleLbl="node2" presStyleIdx="2" presStyleCnt="3"/>
      <dgm:spPr/>
    </dgm:pt>
    <dgm:pt modelId="{0F282441-5629-4B5E-9485-F87043780936}" type="pres">
      <dgm:prSet presAssocID="{D0A8AB8A-65B7-457C-9518-4070C1E4F862}" presName="hierChild4" presStyleCnt="0"/>
      <dgm:spPr/>
    </dgm:pt>
    <dgm:pt modelId="{83705073-56C3-4E20-AB8F-E4E996B37E76}" type="pres">
      <dgm:prSet presAssocID="{D0A8AB8A-65B7-457C-9518-4070C1E4F862}" presName="hierChild5" presStyleCnt="0"/>
      <dgm:spPr/>
    </dgm:pt>
    <dgm:pt modelId="{BC63AEFA-41C2-453F-AA9B-EB8DA4A64ED8}" type="pres">
      <dgm:prSet presAssocID="{CDDDA897-B4C2-42A8-A08B-F6951E170F71}" presName="hierChild3" presStyleCnt="0"/>
      <dgm:spPr/>
    </dgm:pt>
  </dgm:ptLst>
  <dgm:cxnLst>
    <dgm:cxn modelId="{6A8CA52D-FF31-4A1A-88F5-047AF793109A}" type="presOf" srcId="{8686978A-8587-43B1-A4CE-9ECE80654F04}" destId="{78498E6B-A25B-47BE-8E12-59DFD638E650}" srcOrd="1" destOrd="0" presId="urn:microsoft.com/office/officeart/2005/8/layout/orgChart1"/>
    <dgm:cxn modelId="{51C6D332-06C3-4588-8D52-899A8C849CD1}" type="presOf" srcId="{E699F04C-17E7-4B9B-9E41-42A61D6FC2E0}" destId="{AF8632BE-27C8-4164-9865-1BE9D22A780F}" srcOrd="1" destOrd="0" presId="urn:microsoft.com/office/officeart/2005/8/layout/orgChart1"/>
    <dgm:cxn modelId="{AEDBE734-7215-4AFA-B0F8-C94CFEC0111C}" type="presOf" srcId="{1D275CAF-74C4-48E1-AD35-02AF5F6541AC}" destId="{942CAF33-0D23-4283-9328-6B210B202F62}" srcOrd="0" destOrd="0" presId="urn:microsoft.com/office/officeart/2005/8/layout/orgChart1"/>
    <dgm:cxn modelId="{DCFBB46B-402C-424B-8742-60E6C5912123}" srcId="{CDDDA897-B4C2-42A8-A08B-F6951E170F71}" destId="{E699F04C-17E7-4B9B-9E41-42A61D6FC2E0}" srcOrd="1" destOrd="0" parTransId="{644F195C-2841-4B2D-8025-CC0D22BD84A6}" sibTransId="{24A907C0-C602-40D5-94C1-69954C51E29C}"/>
    <dgm:cxn modelId="{0021F651-8DA3-4EAE-BDF6-A6AA4EBF5A1C}" type="presOf" srcId="{8686978A-8587-43B1-A4CE-9ECE80654F04}" destId="{B21A0A42-70FD-4ECA-A43A-44EACCCB90F4}" srcOrd="0" destOrd="0" presId="urn:microsoft.com/office/officeart/2005/8/layout/orgChart1"/>
    <dgm:cxn modelId="{A369E859-D478-4973-ACDB-10D2E0B97D47}" srcId="{5AA38DC7-08C0-4555-A76A-88E32F3D882B}" destId="{CDDDA897-B4C2-42A8-A08B-F6951E170F71}" srcOrd="0" destOrd="0" parTransId="{3B2E228A-312C-49F5-8DB4-013F82948D66}" sibTransId="{3B33948A-B6B8-43E0-B640-417B707BCD90}"/>
    <dgm:cxn modelId="{3AA78B81-AFF3-4020-B2A2-B6B982229F9F}" type="presOf" srcId="{E699F04C-17E7-4B9B-9E41-42A61D6FC2E0}" destId="{BDB23CD8-5891-4BBC-906B-E761EE33A715}" srcOrd="0" destOrd="0" presId="urn:microsoft.com/office/officeart/2005/8/layout/orgChart1"/>
    <dgm:cxn modelId="{66876482-D564-44DF-A8D6-CAEF0D8AACD3}" type="presOf" srcId="{D0A8AB8A-65B7-457C-9518-4070C1E4F862}" destId="{DC0CFC7D-BC9E-4FD3-A089-A5FCEF137E7F}" srcOrd="1" destOrd="0" presId="urn:microsoft.com/office/officeart/2005/8/layout/orgChart1"/>
    <dgm:cxn modelId="{0C2B0A86-2FB9-4B3D-AC31-9DDF6F821C43}" type="presOf" srcId="{CDDDA897-B4C2-42A8-A08B-F6951E170F71}" destId="{403CC3B2-8D62-4218-A3C8-0C5B39831D37}" srcOrd="0" destOrd="0" presId="urn:microsoft.com/office/officeart/2005/8/layout/orgChart1"/>
    <dgm:cxn modelId="{B747F08A-6233-421A-85F9-FDDC6C657D17}" type="presOf" srcId="{644F195C-2841-4B2D-8025-CC0D22BD84A6}" destId="{D7100E66-B6C5-4B54-AEFD-7B4E97893675}" srcOrd="0" destOrd="0" presId="urn:microsoft.com/office/officeart/2005/8/layout/orgChart1"/>
    <dgm:cxn modelId="{6D103B94-886F-40AD-8509-45787BE1E842}" type="presOf" srcId="{CDDDA897-B4C2-42A8-A08B-F6951E170F71}" destId="{71303B0D-CECE-4065-8EB6-147A77F6E93B}" srcOrd="1" destOrd="0" presId="urn:microsoft.com/office/officeart/2005/8/layout/orgChart1"/>
    <dgm:cxn modelId="{8829029F-96BB-4D35-9F04-4C8C3D1B48BB}" srcId="{CDDDA897-B4C2-42A8-A08B-F6951E170F71}" destId="{D0A8AB8A-65B7-457C-9518-4070C1E4F862}" srcOrd="2" destOrd="0" parTransId="{42532265-B1F0-4453-B3D6-52F6A77366C8}" sibTransId="{E787C8E6-8206-48C3-8586-8A94C3D27460}"/>
    <dgm:cxn modelId="{5981C7D8-59B5-465E-865B-8EDCCCEEFDAF}" srcId="{CDDDA897-B4C2-42A8-A08B-F6951E170F71}" destId="{8686978A-8587-43B1-A4CE-9ECE80654F04}" srcOrd="0" destOrd="0" parTransId="{1D275CAF-74C4-48E1-AD35-02AF5F6541AC}" sibTransId="{359EF96C-CB28-4F82-B1F3-3B403ACEEE73}"/>
    <dgm:cxn modelId="{FDFB21D9-BCFC-4AF6-8E5D-3BAB25B27612}" type="presOf" srcId="{42532265-B1F0-4453-B3D6-52F6A77366C8}" destId="{8C53D85B-544B-425F-B3BB-5966931E08E5}" srcOrd="0" destOrd="0" presId="urn:microsoft.com/office/officeart/2005/8/layout/orgChart1"/>
    <dgm:cxn modelId="{AEDA3EDF-B619-4798-B896-390AE25286AE}" type="presOf" srcId="{5AA38DC7-08C0-4555-A76A-88E32F3D882B}" destId="{ACABAB42-44E9-4E17-B7F6-4C6F8A25CE6D}" srcOrd="0" destOrd="0" presId="urn:microsoft.com/office/officeart/2005/8/layout/orgChart1"/>
    <dgm:cxn modelId="{A538A4FD-CAAF-4A89-9BF9-1EAE96ED9FD0}" type="presOf" srcId="{D0A8AB8A-65B7-457C-9518-4070C1E4F862}" destId="{92763C34-57CE-4A7F-BA59-D6B79444409A}" srcOrd="0" destOrd="0" presId="urn:microsoft.com/office/officeart/2005/8/layout/orgChart1"/>
    <dgm:cxn modelId="{E1CB9DBB-8650-4A4C-A3FC-9F331927B7B3}" type="presParOf" srcId="{ACABAB42-44E9-4E17-B7F6-4C6F8A25CE6D}" destId="{F48A3ABF-92BD-4C7D-B752-54FCF8255895}" srcOrd="0" destOrd="0" presId="urn:microsoft.com/office/officeart/2005/8/layout/orgChart1"/>
    <dgm:cxn modelId="{8F0CE925-75FD-4C4F-BF80-81C441A75F29}" type="presParOf" srcId="{F48A3ABF-92BD-4C7D-B752-54FCF8255895}" destId="{A32CF873-57EF-4FD3-A92F-2E0150C0C944}" srcOrd="0" destOrd="0" presId="urn:microsoft.com/office/officeart/2005/8/layout/orgChart1"/>
    <dgm:cxn modelId="{5A5CEB36-EB87-4288-A998-BC6CF14A9BAF}" type="presParOf" srcId="{A32CF873-57EF-4FD3-A92F-2E0150C0C944}" destId="{403CC3B2-8D62-4218-A3C8-0C5B39831D37}" srcOrd="0" destOrd="0" presId="urn:microsoft.com/office/officeart/2005/8/layout/orgChart1"/>
    <dgm:cxn modelId="{A47C3D10-9013-483B-B728-01C0230FA491}" type="presParOf" srcId="{A32CF873-57EF-4FD3-A92F-2E0150C0C944}" destId="{71303B0D-CECE-4065-8EB6-147A77F6E93B}" srcOrd="1" destOrd="0" presId="urn:microsoft.com/office/officeart/2005/8/layout/orgChart1"/>
    <dgm:cxn modelId="{057E2D99-A50F-4423-833D-5B36476054C4}" type="presParOf" srcId="{F48A3ABF-92BD-4C7D-B752-54FCF8255895}" destId="{7A0D6114-C5F5-4B37-B879-C573FABFF0AC}" srcOrd="1" destOrd="0" presId="urn:microsoft.com/office/officeart/2005/8/layout/orgChart1"/>
    <dgm:cxn modelId="{2272C2DC-4365-4E42-9E6A-3B44B38E6D66}" type="presParOf" srcId="{7A0D6114-C5F5-4B37-B879-C573FABFF0AC}" destId="{942CAF33-0D23-4283-9328-6B210B202F62}" srcOrd="0" destOrd="0" presId="urn:microsoft.com/office/officeart/2005/8/layout/orgChart1"/>
    <dgm:cxn modelId="{900F826F-D073-402E-B164-1099B52B8E36}" type="presParOf" srcId="{7A0D6114-C5F5-4B37-B879-C573FABFF0AC}" destId="{B0238522-7F15-49DE-8840-33274783490A}" srcOrd="1" destOrd="0" presId="urn:microsoft.com/office/officeart/2005/8/layout/orgChart1"/>
    <dgm:cxn modelId="{00E40CB4-9B73-4095-9BA0-7819F4C8D9D1}" type="presParOf" srcId="{B0238522-7F15-49DE-8840-33274783490A}" destId="{9B958FFE-B4E4-4989-9382-39C43D9DAEA0}" srcOrd="0" destOrd="0" presId="urn:microsoft.com/office/officeart/2005/8/layout/orgChart1"/>
    <dgm:cxn modelId="{7F9BC366-3C87-43D8-AC6E-3BBBCE687B64}" type="presParOf" srcId="{9B958FFE-B4E4-4989-9382-39C43D9DAEA0}" destId="{B21A0A42-70FD-4ECA-A43A-44EACCCB90F4}" srcOrd="0" destOrd="0" presId="urn:microsoft.com/office/officeart/2005/8/layout/orgChart1"/>
    <dgm:cxn modelId="{1D3D3531-80CA-46E9-8B9C-CEF262583FF7}" type="presParOf" srcId="{9B958FFE-B4E4-4989-9382-39C43D9DAEA0}" destId="{78498E6B-A25B-47BE-8E12-59DFD638E650}" srcOrd="1" destOrd="0" presId="urn:microsoft.com/office/officeart/2005/8/layout/orgChart1"/>
    <dgm:cxn modelId="{3D865339-65FC-4B7D-A2EA-A2E75237DC9C}" type="presParOf" srcId="{B0238522-7F15-49DE-8840-33274783490A}" destId="{478802EC-2610-4F04-9E24-C6A3EA1D97CB}" srcOrd="1" destOrd="0" presId="urn:microsoft.com/office/officeart/2005/8/layout/orgChart1"/>
    <dgm:cxn modelId="{F1CC6B19-E910-4DB8-ABB5-4DD81B2AEAF6}" type="presParOf" srcId="{B0238522-7F15-49DE-8840-33274783490A}" destId="{FA9ADD9F-9C6B-4524-8BFE-794AE039F4A7}" srcOrd="2" destOrd="0" presId="urn:microsoft.com/office/officeart/2005/8/layout/orgChart1"/>
    <dgm:cxn modelId="{C96E0ECC-CB63-4D86-AEE4-02527AE334E5}" type="presParOf" srcId="{7A0D6114-C5F5-4B37-B879-C573FABFF0AC}" destId="{D7100E66-B6C5-4B54-AEFD-7B4E97893675}" srcOrd="2" destOrd="0" presId="urn:microsoft.com/office/officeart/2005/8/layout/orgChart1"/>
    <dgm:cxn modelId="{6C61706C-1906-4CFD-AFBC-4AF6D7ECF8E3}" type="presParOf" srcId="{7A0D6114-C5F5-4B37-B879-C573FABFF0AC}" destId="{D1D8DE8B-BB4A-49D8-99B1-3D625F575C69}" srcOrd="3" destOrd="0" presId="urn:microsoft.com/office/officeart/2005/8/layout/orgChart1"/>
    <dgm:cxn modelId="{7C5FF412-9298-4AC3-B1DD-BC25181D31BA}" type="presParOf" srcId="{D1D8DE8B-BB4A-49D8-99B1-3D625F575C69}" destId="{3AE92532-45D5-4E4C-87EE-802BCDC1E4A1}" srcOrd="0" destOrd="0" presId="urn:microsoft.com/office/officeart/2005/8/layout/orgChart1"/>
    <dgm:cxn modelId="{227BBD3D-CC85-4A3C-A86C-AA9C76EBE8B3}" type="presParOf" srcId="{3AE92532-45D5-4E4C-87EE-802BCDC1E4A1}" destId="{BDB23CD8-5891-4BBC-906B-E761EE33A715}" srcOrd="0" destOrd="0" presId="urn:microsoft.com/office/officeart/2005/8/layout/orgChart1"/>
    <dgm:cxn modelId="{7C9B2BF8-E5F6-439B-8A8A-B638E7D14C3E}" type="presParOf" srcId="{3AE92532-45D5-4E4C-87EE-802BCDC1E4A1}" destId="{AF8632BE-27C8-4164-9865-1BE9D22A780F}" srcOrd="1" destOrd="0" presId="urn:microsoft.com/office/officeart/2005/8/layout/orgChart1"/>
    <dgm:cxn modelId="{57779C75-AD24-446C-AE9A-78CEE03EAE86}" type="presParOf" srcId="{D1D8DE8B-BB4A-49D8-99B1-3D625F575C69}" destId="{F8BC60CE-C20B-42FE-89F4-DBFF7401751D}" srcOrd="1" destOrd="0" presId="urn:microsoft.com/office/officeart/2005/8/layout/orgChart1"/>
    <dgm:cxn modelId="{58AAEA40-7A25-4791-9B92-C6AB8665076F}" type="presParOf" srcId="{D1D8DE8B-BB4A-49D8-99B1-3D625F575C69}" destId="{A5BACAB7-766E-4B53-869E-A6EF2E96E0E0}" srcOrd="2" destOrd="0" presId="urn:microsoft.com/office/officeart/2005/8/layout/orgChart1"/>
    <dgm:cxn modelId="{E43DD933-7D9C-4641-83CC-112BBBD65C27}" type="presParOf" srcId="{7A0D6114-C5F5-4B37-B879-C573FABFF0AC}" destId="{8C53D85B-544B-425F-B3BB-5966931E08E5}" srcOrd="4" destOrd="0" presId="urn:microsoft.com/office/officeart/2005/8/layout/orgChart1"/>
    <dgm:cxn modelId="{53711167-7C90-4F2C-9B6E-217230A43F67}" type="presParOf" srcId="{7A0D6114-C5F5-4B37-B879-C573FABFF0AC}" destId="{230D5ED5-10DA-4B0B-B234-6E3BB32A7EFC}" srcOrd="5" destOrd="0" presId="urn:microsoft.com/office/officeart/2005/8/layout/orgChart1"/>
    <dgm:cxn modelId="{421A4928-992D-42C1-BD71-B93CD8216B8D}" type="presParOf" srcId="{230D5ED5-10DA-4B0B-B234-6E3BB32A7EFC}" destId="{83B92D62-0A26-44BD-8509-27D2027B040C}" srcOrd="0" destOrd="0" presId="urn:microsoft.com/office/officeart/2005/8/layout/orgChart1"/>
    <dgm:cxn modelId="{F49919E3-63B5-4543-9212-5E4741D6FCA0}" type="presParOf" srcId="{83B92D62-0A26-44BD-8509-27D2027B040C}" destId="{92763C34-57CE-4A7F-BA59-D6B79444409A}" srcOrd="0" destOrd="0" presId="urn:microsoft.com/office/officeart/2005/8/layout/orgChart1"/>
    <dgm:cxn modelId="{7778515F-895A-49D2-9559-AB966E076332}" type="presParOf" srcId="{83B92D62-0A26-44BD-8509-27D2027B040C}" destId="{DC0CFC7D-BC9E-4FD3-A089-A5FCEF137E7F}" srcOrd="1" destOrd="0" presId="urn:microsoft.com/office/officeart/2005/8/layout/orgChart1"/>
    <dgm:cxn modelId="{8F39CF95-9160-430F-87BC-DCC2B8DAFE49}" type="presParOf" srcId="{230D5ED5-10DA-4B0B-B234-6E3BB32A7EFC}" destId="{0F282441-5629-4B5E-9485-F87043780936}" srcOrd="1" destOrd="0" presId="urn:microsoft.com/office/officeart/2005/8/layout/orgChart1"/>
    <dgm:cxn modelId="{AC0E87E2-0B53-4646-AC19-C80501BA2459}" type="presParOf" srcId="{230D5ED5-10DA-4B0B-B234-6E3BB32A7EFC}" destId="{83705073-56C3-4E20-AB8F-E4E996B37E76}" srcOrd="2" destOrd="0" presId="urn:microsoft.com/office/officeart/2005/8/layout/orgChart1"/>
    <dgm:cxn modelId="{16A1EE6B-B19E-4B8A-B73F-814B91DF3AA7}" type="presParOf" srcId="{F48A3ABF-92BD-4C7D-B752-54FCF8255895}" destId="{BC63AEFA-41C2-453F-AA9B-EB8DA4A64E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44569-1192-4108-94B5-480C87FFCF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817882B-A316-4086-BD3C-A40A2D7097F5}">
      <dgm:prSet/>
      <dgm:spPr/>
      <dgm:t>
        <a:bodyPr/>
        <a:lstStyle/>
        <a:p>
          <a:r>
            <a:rPr lang="pl-PL" dirty="0"/>
            <a:t>Proces: (akt tworzenia i budowanie czegoś nowego, np. nowego przedsiębiorstwa lub produktu). </a:t>
          </a:r>
        </a:p>
        <a:p>
          <a:r>
            <a:rPr lang="pl-PL" dirty="0"/>
            <a:t>W procesie budowania ważne są:</a:t>
          </a:r>
        </a:p>
      </dgm:t>
    </dgm:pt>
    <dgm:pt modelId="{F50B7D48-736B-40B6-B2DB-5384E4C6FCA7}" type="parTrans" cxnId="{4C6D06ED-A26D-4D93-859A-9C555D908718}">
      <dgm:prSet/>
      <dgm:spPr/>
      <dgm:t>
        <a:bodyPr/>
        <a:lstStyle/>
        <a:p>
          <a:endParaRPr lang="en-GB"/>
        </a:p>
      </dgm:t>
    </dgm:pt>
    <dgm:pt modelId="{11C8CB69-843D-45EE-A792-E81F58CCE14D}" type="sibTrans" cxnId="{4C6D06ED-A26D-4D93-859A-9C555D908718}">
      <dgm:prSet/>
      <dgm:spPr/>
      <dgm:t>
        <a:bodyPr/>
        <a:lstStyle/>
        <a:p>
          <a:endParaRPr lang="en-GB"/>
        </a:p>
      </dgm:t>
    </dgm:pt>
    <dgm:pt modelId="{B6A47671-2531-47FC-B5AC-9417C8B89B3F}">
      <dgm:prSet/>
      <dgm:spPr/>
      <dgm:t>
        <a:bodyPr/>
        <a:lstStyle/>
        <a:p>
          <a:r>
            <a:rPr lang="pl-PL"/>
            <a:t>kreatywność i innowacja,</a:t>
          </a:r>
        </a:p>
      </dgm:t>
    </dgm:pt>
    <dgm:pt modelId="{4057A58E-4A9D-4F1C-BB61-6F3FC80A8C64}" type="parTrans" cxnId="{128CA8E8-E30E-4C14-B6DB-786B91ECB189}">
      <dgm:prSet/>
      <dgm:spPr/>
      <dgm:t>
        <a:bodyPr/>
        <a:lstStyle/>
        <a:p>
          <a:endParaRPr lang="en-GB"/>
        </a:p>
      </dgm:t>
    </dgm:pt>
    <dgm:pt modelId="{4943A0E1-D5D0-4831-A135-11C9D0BF1922}" type="sibTrans" cxnId="{128CA8E8-E30E-4C14-B6DB-786B91ECB189}">
      <dgm:prSet/>
      <dgm:spPr/>
      <dgm:t>
        <a:bodyPr/>
        <a:lstStyle/>
        <a:p>
          <a:endParaRPr lang="en-GB"/>
        </a:p>
      </dgm:t>
    </dgm:pt>
    <dgm:pt modelId="{79670441-9055-4FB2-BB98-742C442BDCEC}">
      <dgm:prSet/>
      <dgm:spPr/>
      <dgm:t>
        <a:bodyPr/>
        <a:lstStyle/>
        <a:p>
          <a:r>
            <a:rPr lang="pl-PL"/>
            <a:t>umiejętność wykorzystania pomysłów,</a:t>
          </a:r>
        </a:p>
      </dgm:t>
    </dgm:pt>
    <dgm:pt modelId="{2BD82A8C-F08F-4CBF-AF37-0A4F0386D2F4}" type="parTrans" cxnId="{94541CAF-BE9A-4AEA-A4AB-B10196725455}">
      <dgm:prSet/>
      <dgm:spPr/>
      <dgm:t>
        <a:bodyPr/>
        <a:lstStyle/>
        <a:p>
          <a:endParaRPr lang="en-GB"/>
        </a:p>
      </dgm:t>
    </dgm:pt>
    <dgm:pt modelId="{1FB61C61-8172-49ED-AE13-F301F07AA1E0}" type="sibTrans" cxnId="{94541CAF-BE9A-4AEA-A4AB-B10196725455}">
      <dgm:prSet/>
      <dgm:spPr/>
      <dgm:t>
        <a:bodyPr/>
        <a:lstStyle/>
        <a:p>
          <a:endParaRPr lang="en-GB"/>
        </a:p>
      </dgm:t>
    </dgm:pt>
    <dgm:pt modelId="{33BECF6A-ADE9-449F-BAB7-26CF8E14170B}">
      <dgm:prSet/>
      <dgm:spPr/>
      <dgm:t>
        <a:bodyPr/>
        <a:lstStyle/>
        <a:p>
          <a:r>
            <a:rPr lang="pl-PL"/>
            <a:t>akceptacja ryzyka (niepewności);</a:t>
          </a:r>
        </a:p>
      </dgm:t>
    </dgm:pt>
    <dgm:pt modelId="{268BFB35-4F93-42BD-9F5E-0F900C7FC17F}" type="parTrans" cxnId="{6952BC19-F36B-4671-BE66-10184925986E}">
      <dgm:prSet/>
      <dgm:spPr/>
      <dgm:t>
        <a:bodyPr/>
        <a:lstStyle/>
        <a:p>
          <a:endParaRPr lang="en-GB"/>
        </a:p>
      </dgm:t>
    </dgm:pt>
    <dgm:pt modelId="{AF20504E-9063-41B4-ABE8-3B91948836D6}" type="sibTrans" cxnId="{6952BC19-F36B-4671-BE66-10184925986E}">
      <dgm:prSet/>
      <dgm:spPr/>
      <dgm:t>
        <a:bodyPr/>
        <a:lstStyle/>
        <a:p>
          <a:endParaRPr lang="en-GB"/>
        </a:p>
      </dgm:t>
    </dgm:pt>
    <dgm:pt modelId="{888AD4F1-43EA-4B6E-80BA-720C9FED3125}">
      <dgm:prSet/>
      <dgm:spPr/>
      <dgm:t>
        <a:bodyPr/>
        <a:lstStyle/>
        <a:p>
          <a:r>
            <a:rPr lang="pl-PL"/>
            <a:t>Zespół cech: opisujących szczególny sposób postępowania człowieka. Przedsiębiorczość wyróżnia się:</a:t>
          </a:r>
        </a:p>
      </dgm:t>
    </dgm:pt>
    <dgm:pt modelId="{481A5D4F-1D9E-4195-9FD5-14C46E75D6B6}" type="parTrans" cxnId="{D208BBE1-1064-4267-8433-744934470F02}">
      <dgm:prSet/>
      <dgm:spPr/>
      <dgm:t>
        <a:bodyPr/>
        <a:lstStyle/>
        <a:p>
          <a:endParaRPr lang="en-GB"/>
        </a:p>
      </dgm:t>
    </dgm:pt>
    <dgm:pt modelId="{522D6A17-E02C-40AA-953F-5C237EB4BA4A}" type="sibTrans" cxnId="{D208BBE1-1064-4267-8433-744934470F02}">
      <dgm:prSet/>
      <dgm:spPr/>
      <dgm:t>
        <a:bodyPr/>
        <a:lstStyle/>
        <a:p>
          <a:endParaRPr lang="en-GB"/>
        </a:p>
      </dgm:t>
    </dgm:pt>
    <dgm:pt modelId="{B7B4EA87-E86C-4ED0-B802-D2822A3A1B1C}">
      <dgm:prSet/>
      <dgm:spPr/>
      <dgm:t>
        <a:bodyPr/>
        <a:lstStyle/>
        <a:p>
          <a:r>
            <a:rPr lang="pl-PL"/>
            <a:t>dynamizmem, aktywnością,</a:t>
          </a:r>
        </a:p>
      </dgm:t>
    </dgm:pt>
    <dgm:pt modelId="{E5083580-20CA-4505-9337-917A1B04AE3E}" type="parTrans" cxnId="{99C6CF4F-B992-4A5E-8BEF-56CB9B58BFF8}">
      <dgm:prSet/>
      <dgm:spPr/>
      <dgm:t>
        <a:bodyPr/>
        <a:lstStyle/>
        <a:p>
          <a:endParaRPr lang="en-GB"/>
        </a:p>
      </dgm:t>
    </dgm:pt>
    <dgm:pt modelId="{BD220D1D-DC9D-451B-B31B-C43D438265F0}" type="sibTrans" cxnId="{99C6CF4F-B992-4A5E-8BEF-56CB9B58BFF8}">
      <dgm:prSet/>
      <dgm:spPr/>
      <dgm:t>
        <a:bodyPr/>
        <a:lstStyle/>
        <a:p>
          <a:endParaRPr lang="en-GB"/>
        </a:p>
      </dgm:t>
    </dgm:pt>
    <dgm:pt modelId="{5249CAD8-2310-4C4E-BCAA-949D43ACCEBE}">
      <dgm:prSet/>
      <dgm:spPr/>
      <dgm:t>
        <a:bodyPr/>
        <a:lstStyle/>
        <a:p>
          <a:r>
            <a:rPr lang="pl-PL"/>
            <a:t>skłonnością do podejmowania ryzyka,</a:t>
          </a:r>
        </a:p>
      </dgm:t>
    </dgm:pt>
    <dgm:pt modelId="{0CC1E876-7514-4660-9908-8818581F93A6}" type="parTrans" cxnId="{85A380D0-2AAE-4FDB-9CA3-70F2D5B41AFD}">
      <dgm:prSet/>
      <dgm:spPr/>
      <dgm:t>
        <a:bodyPr/>
        <a:lstStyle/>
        <a:p>
          <a:endParaRPr lang="en-GB"/>
        </a:p>
      </dgm:t>
    </dgm:pt>
    <dgm:pt modelId="{367E2AED-2D04-4DF0-8CA5-23A70AE98EEF}" type="sibTrans" cxnId="{85A380D0-2AAE-4FDB-9CA3-70F2D5B41AFD}">
      <dgm:prSet/>
      <dgm:spPr/>
      <dgm:t>
        <a:bodyPr/>
        <a:lstStyle/>
        <a:p>
          <a:endParaRPr lang="en-GB"/>
        </a:p>
      </dgm:t>
    </dgm:pt>
    <dgm:pt modelId="{293B62E1-8D0A-4E52-9536-F339080C9732}">
      <dgm:prSet/>
      <dgm:spPr/>
      <dgm:t>
        <a:bodyPr/>
        <a:lstStyle/>
        <a:p>
          <a:r>
            <a:rPr lang="pl-PL"/>
            <a:t>umiejętnością przystosowywania się do zmieniających się warunków,</a:t>
          </a:r>
        </a:p>
      </dgm:t>
    </dgm:pt>
    <dgm:pt modelId="{608EE2F8-AA28-4FD9-95D1-F058250B7D62}" type="parTrans" cxnId="{69F80542-8B3C-4627-8D24-508BB586F967}">
      <dgm:prSet/>
      <dgm:spPr/>
      <dgm:t>
        <a:bodyPr/>
        <a:lstStyle/>
        <a:p>
          <a:endParaRPr lang="en-GB"/>
        </a:p>
      </dgm:t>
    </dgm:pt>
    <dgm:pt modelId="{2576EAFE-195E-4A7E-8FB6-633156C478B2}" type="sibTrans" cxnId="{69F80542-8B3C-4627-8D24-508BB586F967}">
      <dgm:prSet/>
      <dgm:spPr/>
      <dgm:t>
        <a:bodyPr/>
        <a:lstStyle/>
        <a:p>
          <a:endParaRPr lang="en-GB"/>
        </a:p>
      </dgm:t>
    </dgm:pt>
    <dgm:pt modelId="{EC73D69F-873F-4AC7-9B33-874295FC438E}">
      <dgm:prSet/>
      <dgm:spPr/>
      <dgm:t>
        <a:bodyPr/>
        <a:lstStyle/>
        <a:p>
          <a:r>
            <a:rPr lang="pl-PL"/>
            <a:t>dostrzeganiem szans i ich wykorzystywaniem,</a:t>
          </a:r>
        </a:p>
      </dgm:t>
    </dgm:pt>
    <dgm:pt modelId="{8537D66E-35C1-4CEF-B58E-5ABAFE943BB9}" type="parTrans" cxnId="{264DAE01-B5F3-4C30-ABF9-03C2788FB046}">
      <dgm:prSet/>
      <dgm:spPr/>
      <dgm:t>
        <a:bodyPr/>
        <a:lstStyle/>
        <a:p>
          <a:endParaRPr lang="en-GB"/>
        </a:p>
      </dgm:t>
    </dgm:pt>
    <dgm:pt modelId="{59458F2F-6879-475F-8A8D-8AF3ED406570}" type="sibTrans" cxnId="{264DAE01-B5F3-4C30-ABF9-03C2788FB046}">
      <dgm:prSet/>
      <dgm:spPr/>
      <dgm:t>
        <a:bodyPr/>
        <a:lstStyle/>
        <a:p>
          <a:endParaRPr lang="en-GB"/>
        </a:p>
      </dgm:t>
    </dgm:pt>
    <dgm:pt modelId="{08EDAA8A-9E4B-46E1-A065-AAE95A8083FA}">
      <dgm:prSet/>
      <dgm:spPr/>
      <dgm:t>
        <a:bodyPr/>
        <a:lstStyle/>
        <a:p>
          <a:r>
            <a:rPr lang="pl-PL"/>
            <a:t>innowacyjnością i motoryką.</a:t>
          </a:r>
        </a:p>
      </dgm:t>
    </dgm:pt>
    <dgm:pt modelId="{817C0AB3-9169-4605-8F90-68AFE0CB37D0}" type="parTrans" cxnId="{944EF4C8-C3FD-4E82-9354-9133DA332207}">
      <dgm:prSet/>
      <dgm:spPr/>
      <dgm:t>
        <a:bodyPr/>
        <a:lstStyle/>
        <a:p>
          <a:endParaRPr lang="en-GB"/>
        </a:p>
      </dgm:t>
    </dgm:pt>
    <dgm:pt modelId="{7B23DCEC-259F-4DD4-8DAE-667C8CBA2749}" type="sibTrans" cxnId="{944EF4C8-C3FD-4E82-9354-9133DA332207}">
      <dgm:prSet/>
      <dgm:spPr/>
      <dgm:t>
        <a:bodyPr/>
        <a:lstStyle/>
        <a:p>
          <a:endParaRPr lang="en-GB"/>
        </a:p>
      </dgm:t>
    </dgm:pt>
    <dgm:pt modelId="{E72DAD8F-DEEA-4F87-92C0-DB0675BAF83B}" type="pres">
      <dgm:prSet presAssocID="{FE344569-1192-4108-94B5-480C87FFCF12}" presName="Name0" presStyleCnt="0">
        <dgm:presLayoutVars>
          <dgm:dir/>
          <dgm:animLvl val="lvl"/>
          <dgm:resizeHandles val="exact"/>
        </dgm:presLayoutVars>
      </dgm:prSet>
      <dgm:spPr/>
    </dgm:pt>
    <dgm:pt modelId="{0B329A0A-C1D0-4995-851A-BBFACB53791D}" type="pres">
      <dgm:prSet presAssocID="{9817882B-A316-4086-BD3C-A40A2D7097F5}" presName="linNode" presStyleCnt="0"/>
      <dgm:spPr/>
    </dgm:pt>
    <dgm:pt modelId="{CF59A32F-56FD-4015-B62C-9EA2EF2D245C}" type="pres">
      <dgm:prSet presAssocID="{9817882B-A316-4086-BD3C-A40A2D7097F5}" presName="parentText" presStyleLbl="node1" presStyleIdx="0" presStyleCnt="2">
        <dgm:presLayoutVars>
          <dgm:chMax val="1"/>
          <dgm:bulletEnabled val="1"/>
        </dgm:presLayoutVars>
      </dgm:prSet>
      <dgm:spPr/>
    </dgm:pt>
    <dgm:pt modelId="{5B2C6902-8183-47FE-89E4-7EAEDB3995DB}" type="pres">
      <dgm:prSet presAssocID="{9817882B-A316-4086-BD3C-A40A2D7097F5}" presName="descendantText" presStyleLbl="alignAccFollowNode1" presStyleIdx="0" presStyleCnt="2">
        <dgm:presLayoutVars>
          <dgm:bulletEnabled val="1"/>
        </dgm:presLayoutVars>
      </dgm:prSet>
      <dgm:spPr/>
    </dgm:pt>
    <dgm:pt modelId="{EB928CF8-5D40-42DB-9549-95E867EAA323}" type="pres">
      <dgm:prSet presAssocID="{11C8CB69-843D-45EE-A792-E81F58CCE14D}" presName="sp" presStyleCnt="0"/>
      <dgm:spPr/>
    </dgm:pt>
    <dgm:pt modelId="{462DC5D1-63E2-430B-8B9D-15FBAA5D3029}" type="pres">
      <dgm:prSet presAssocID="{888AD4F1-43EA-4B6E-80BA-720C9FED3125}" presName="linNode" presStyleCnt="0"/>
      <dgm:spPr/>
    </dgm:pt>
    <dgm:pt modelId="{EE84BB17-90B4-434A-A486-5BBAD14B0FC5}" type="pres">
      <dgm:prSet presAssocID="{888AD4F1-43EA-4B6E-80BA-720C9FED3125}" presName="parentText" presStyleLbl="node1" presStyleIdx="1" presStyleCnt="2">
        <dgm:presLayoutVars>
          <dgm:chMax val="1"/>
          <dgm:bulletEnabled val="1"/>
        </dgm:presLayoutVars>
      </dgm:prSet>
      <dgm:spPr/>
    </dgm:pt>
    <dgm:pt modelId="{7B172A4D-4348-4883-A6E0-AC829D50196E}" type="pres">
      <dgm:prSet presAssocID="{888AD4F1-43EA-4B6E-80BA-720C9FED3125}" presName="descendantText" presStyleLbl="alignAccFollowNode1" presStyleIdx="1" presStyleCnt="2">
        <dgm:presLayoutVars>
          <dgm:bulletEnabled val="1"/>
        </dgm:presLayoutVars>
      </dgm:prSet>
      <dgm:spPr/>
    </dgm:pt>
  </dgm:ptLst>
  <dgm:cxnLst>
    <dgm:cxn modelId="{264DAE01-B5F3-4C30-ABF9-03C2788FB046}" srcId="{888AD4F1-43EA-4B6E-80BA-720C9FED3125}" destId="{EC73D69F-873F-4AC7-9B33-874295FC438E}" srcOrd="3" destOrd="0" parTransId="{8537D66E-35C1-4CEF-B58E-5ABAFE943BB9}" sibTransId="{59458F2F-6879-475F-8A8D-8AF3ED406570}"/>
    <dgm:cxn modelId="{6952BC19-F36B-4671-BE66-10184925986E}" srcId="{9817882B-A316-4086-BD3C-A40A2D7097F5}" destId="{33BECF6A-ADE9-449F-BAB7-26CF8E14170B}" srcOrd="2" destOrd="0" parTransId="{268BFB35-4F93-42BD-9F5E-0F900C7FC17F}" sibTransId="{AF20504E-9063-41B4-ABE8-3B91948836D6}"/>
    <dgm:cxn modelId="{D1D8A331-2FF5-487F-8C6F-3E8D7A0DAD63}" type="presOf" srcId="{293B62E1-8D0A-4E52-9536-F339080C9732}" destId="{7B172A4D-4348-4883-A6E0-AC829D50196E}" srcOrd="0" destOrd="2" presId="urn:microsoft.com/office/officeart/2005/8/layout/vList5"/>
    <dgm:cxn modelId="{C45B7B34-4CFD-4173-A104-E7665B12882A}" type="presOf" srcId="{33BECF6A-ADE9-449F-BAB7-26CF8E14170B}" destId="{5B2C6902-8183-47FE-89E4-7EAEDB3995DB}" srcOrd="0" destOrd="2" presId="urn:microsoft.com/office/officeart/2005/8/layout/vList5"/>
    <dgm:cxn modelId="{E7316538-1CC5-42CA-8AB2-FA0D41FE5B1C}" type="presOf" srcId="{FE344569-1192-4108-94B5-480C87FFCF12}" destId="{E72DAD8F-DEEA-4F87-92C0-DB0675BAF83B}" srcOrd="0" destOrd="0" presId="urn:microsoft.com/office/officeart/2005/8/layout/vList5"/>
    <dgm:cxn modelId="{2E4AC138-E143-49A9-BFBE-906BC0D47718}" type="presOf" srcId="{9817882B-A316-4086-BD3C-A40A2D7097F5}" destId="{CF59A32F-56FD-4015-B62C-9EA2EF2D245C}" srcOrd="0" destOrd="0" presId="urn:microsoft.com/office/officeart/2005/8/layout/vList5"/>
    <dgm:cxn modelId="{766DDC5C-C826-4B09-AA68-4D8A7E41CCED}" type="presOf" srcId="{888AD4F1-43EA-4B6E-80BA-720C9FED3125}" destId="{EE84BB17-90B4-434A-A486-5BBAD14B0FC5}" srcOrd="0" destOrd="0" presId="urn:microsoft.com/office/officeart/2005/8/layout/vList5"/>
    <dgm:cxn modelId="{69F80542-8B3C-4627-8D24-508BB586F967}" srcId="{888AD4F1-43EA-4B6E-80BA-720C9FED3125}" destId="{293B62E1-8D0A-4E52-9536-F339080C9732}" srcOrd="2" destOrd="0" parTransId="{608EE2F8-AA28-4FD9-95D1-F058250B7D62}" sibTransId="{2576EAFE-195E-4A7E-8FB6-633156C478B2}"/>
    <dgm:cxn modelId="{F028E864-6185-4FA1-9754-17178289B483}" type="presOf" srcId="{EC73D69F-873F-4AC7-9B33-874295FC438E}" destId="{7B172A4D-4348-4883-A6E0-AC829D50196E}" srcOrd="0" destOrd="3" presId="urn:microsoft.com/office/officeart/2005/8/layout/vList5"/>
    <dgm:cxn modelId="{99C6CF4F-B992-4A5E-8BEF-56CB9B58BFF8}" srcId="{888AD4F1-43EA-4B6E-80BA-720C9FED3125}" destId="{B7B4EA87-E86C-4ED0-B802-D2822A3A1B1C}" srcOrd="0" destOrd="0" parTransId="{E5083580-20CA-4505-9337-917A1B04AE3E}" sibTransId="{BD220D1D-DC9D-451B-B31B-C43D438265F0}"/>
    <dgm:cxn modelId="{E9693571-173F-44A1-8075-28F0F7551D10}" type="presOf" srcId="{79670441-9055-4FB2-BB98-742C442BDCEC}" destId="{5B2C6902-8183-47FE-89E4-7EAEDB3995DB}" srcOrd="0" destOrd="1" presId="urn:microsoft.com/office/officeart/2005/8/layout/vList5"/>
    <dgm:cxn modelId="{FC1F1384-D38D-47C8-B998-561B9699FDE6}" type="presOf" srcId="{B6A47671-2531-47FC-B5AC-9417C8B89B3F}" destId="{5B2C6902-8183-47FE-89E4-7EAEDB3995DB}" srcOrd="0" destOrd="0" presId="urn:microsoft.com/office/officeart/2005/8/layout/vList5"/>
    <dgm:cxn modelId="{10BCAF98-DBE7-4207-BEF4-59211A8437D6}" type="presOf" srcId="{08EDAA8A-9E4B-46E1-A065-AAE95A8083FA}" destId="{7B172A4D-4348-4883-A6E0-AC829D50196E}" srcOrd="0" destOrd="4" presId="urn:microsoft.com/office/officeart/2005/8/layout/vList5"/>
    <dgm:cxn modelId="{38C257AB-804D-484B-A705-00BD108F71EE}" type="presOf" srcId="{B7B4EA87-E86C-4ED0-B802-D2822A3A1B1C}" destId="{7B172A4D-4348-4883-A6E0-AC829D50196E}" srcOrd="0" destOrd="0" presId="urn:microsoft.com/office/officeart/2005/8/layout/vList5"/>
    <dgm:cxn modelId="{94541CAF-BE9A-4AEA-A4AB-B10196725455}" srcId="{9817882B-A316-4086-BD3C-A40A2D7097F5}" destId="{79670441-9055-4FB2-BB98-742C442BDCEC}" srcOrd="1" destOrd="0" parTransId="{2BD82A8C-F08F-4CBF-AF37-0A4F0386D2F4}" sibTransId="{1FB61C61-8172-49ED-AE13-F301F07AA1E0}"/>
    <dgm:cxn modelId="{E80473C7-267B-4629-9906-05DF8C9E7326}" type="presOf" srcId="{5249CAD8-2310-4C4E-BCAA-949D43ACCEBE}" destId="{7B172A4D-4348-4883-A6E0-AC829D50196E}" srcOrd="0" destOrd="1" presId="urn:microsoft.com/office/officeart/2005/8/layout/vList5"/>
    <dgm:cxn modelId="{944EF4C8-C3FD-4E82-9354-9133DA332207}" srcId="{888AD4F1-43EA-4B6E-80BA-720C9FED3125}" destId="{08EDAA8A-9E4B-46E1-A065-AAE95A8083FA}" srcOrd="4" destOrd="0" parTransId="{817C0AB3-9169-4605-8F90-68AFE0CB37D0}" sibTransId="{7B23DCEC-259F-4DD4-8DAE-667C8CBA2749}"/>
    <dgm:cxn modelId="{85A380D0-2AAE-4FDB-9CA3-70F2D5B41AFD}" srcId="{888AD4F1-43EA-4B6E-80BA-720C9FED3125}" destId="{5249CAD8-2310-4C4E-BCAA-949D43ACCEBE}" srcOrd="1" destOrd="0" parTransId="{0CC1E876-7514-4660-9908-8818581F93A6}" sibTransId="{367E2AED-2D04-4DF0-8CA5-23A70AE98EEF}"/>
    <dgm:cxn modelId="{D208BBE1-1064-4267-8433-744934470F02}" srcId="{FE344569-1192-4108-94B5-480C87FFCF12}" destId="{888AD4F1-43EA-4B6E-80BA-720C9FED3125}" srcOrd="1" destOrd="0" parTransId="{481A5D4F-1D9E-4195-9FD5-14C46E75D6B6}" sibTransId="{522D6A17-E02C-40AA-953F-5C237EB4BA4A}"/>
    <dgm:cxn modelId="{128CA8E8-E30E-4C14-B6DB-786B91ECB189}" srcId="{9817882B-A316-4086-BD3C-A40A2D7097F5}" destId="{B6A47671-2531-47FC-B5AC-9417C8B89B3F}" srcOrd="0" destOrd="0" parTransId="{4057A58E-4A9D-4F1C-BB61-6F3FC80A8C64}" sibTransId="{4943A0E1-D5D0-4831-A135-11C9D0BF1922}"/>
    <dgm:cxn modelId="{4C6D06ED-A26D-4D93-859A-9C555D908718}" srcId="{FE344569-1192-4108-94B5-480C87FFCF12}" destId="{9817882B-A316-4086-BD3C-A40A2D7097F5}" srcOrd="0" destOrd="0" parTransId="{F50B7D48-736B-40B6-B2DB-5384E4C6FCA7}" sibTransId="{11C8CB69-843D-45EE-A792-E81F58CCE14D}"/>
    <dgm:cxn modelId="{E438542C-19F0-4592-B8DA-B956CAC9F4D1}" type="presParOf" srcId="{E72DAD8F-DEEA-4F87-92C0-DB0675BAF83B}" destId="{0B329A0A-C1D0-4995-851A-BBFACB53791D}" srcOrd="0" destOrd="0" presId="urn:microsoft.com/office/officeart/2005/8/layout/vList5"/>
    <dgm:cxn modelId="{0A05CB51-3E65-4018-A3A7-CD446AB1609F}" type="presParOf" srcId="{0B329A0A-C1D0-4995-851A-BBFACB53791D}" destId="{CF59A32F-56FD-4015-B62C-9EA2EF2D245C}" srcOrd="0" destOrd="0" presId="urn:microsoft.com/office/officeart/2005/8/layout/vList5"/>
    <dgm:cxn modelId="{DBC80A50-D3B3-4289-972A-2202C08DE5DA}" type="presParOf" srcId="{0B329A0A-C1D0-4995-851A-BBFACB53791D}" destId="{5B2C6902-8183-47FE-89E4-7EAEDB3995DB}" srcOrd="1" destOrd="0" presId="urn:microsoft.com/office/officeart/2005/8/layout/vList5"/>
    <dgm:cxn modelId="{CA7CEDAD-43B0-4160-9ADD-80267E0459BD}" type="presParOf" srcId="{E72DAD8F-DEEA-4F87-92C0-DB0675BAF83B}" destId="{EB928CF8-5D40-42DB-9549-95E867EAA323}" srcOrd="1" destOrd="0" presId="urn:microsoft.com/office/officeart/2005/8/layout/vList5"/>
    <dgm:cxn modelId="{613DAC29-C9CE-4844-BFAB-62EE3B72CDD5}" type="presParOf" srcId="{E72DAD8F-DEEA-4F87-92C0-DB0675BAF83B}" destId="{462DC5D1-63E2-430B-8B9D-15FBAA5D3029}" srcOrd="2" destOrd="0" presId="urn:microsoft.com/office/officeart/2005/8/layout/vList5"/>
    <dgm:cxn modelId="{4CD4D7F2-078A-4F37-A9D9-D7EA74703137}" type="presParOf" srcId="{462DC5D1-63E2-430B-8B9D-15FBAA5D3029}" destId="{EE84BB17-90B4-434A-A486-5BBAD14B0FC5}" srcOrd="0" destOrd="0" presId="urn:microsoft.com/office/officeart/2005/8/layout/vList5"/>
    <dgm:cxn modelId="{60141617-B3C3-4400-AAC9-0130CD9A5353}" type="presParOf" srcId="{462DC5D1-63E2-430B-8B9D-15FBAA5D3029}" destId="{7B172A4D-4348-4883-A6E0-AC829D5019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9CEC18-B03F-4CB6-85FC-E0B84E22B27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4AA8774-C58B-4848-AB25-815E462A3564}">
      <dgm:prSet/>
      <dgm:spPr/>
      <dgm:t>
        <a:bodyPr/>
        <a:lstStyle/>
        <a:p>
          <a:r>
            <a:rPr lang="pl-PL" dirty="0"/>
            <a:t>Dział ekonomii, który zajmuje się badaniem w jaki sposób informacja wpływa na gospodarkę i decyzje gospodarcze.</a:t>
          </a:r>
        </a:p>
        <a:p>
          <a:r>
            <a:rPr lang="pl-PL" dirty="0"/>
            <a:t>Informacja ma szczególne właściwości w porównaniu z innymi rodzajami dóbr:</a:t>
          </a:r>
        </a:p>
      </dgm:t>
    </dgm:pt>
    <dgm:pt modelId="{CD2DC585-83A9-4D57-9269-3BCECA41522B}" type="parTrans" cxnId="{4C7EFD4E-2801-467B-BA34-72AE6E3AD1EE}">
      <dgm:prSet/>
      <dgm:spPr/>
      <dgm:t>
        <a:bodyPr/>
        <a:lstStyle/>
        <a:p>
          <a:endParaRPr lang="en-GB"/>
        </a:p>
      </dgm:t>
    </dgm:pt>
    <dgm:pt modelId="{B251DB11-F4BF-46F1-9176-46B6D7B97D7B}" type="sibTrans" cxnId="{4C7EFD4E-2801-467B-BA34-72AE6E3AD1EE}">
      <dgm:prSet/>
      <dgm:spPr/>
      <dgm:t>
        <a:bodyPr/>
        <a:lstStyle/>
        <a:p>
          <a:endParaRPr lang="en-GB"/>
        </a:p>
      </dgm:t>
    </dgm:pt>
    <dgm:pt modelId="{95041130-98A9-43A9-8223-239D175B46E9}">
      <dgm:prSet/>
      <dgm:spPr/>
      <dgm:t>
        <a:bodyPr/>
        <a:lstStyle/>
        <a:p>
          <a:r>
            <a:rPr lang="pl-PL"/>
            <a:t>łatwa do wytworzenia i rozpowszechniania,</a:t>
          </a:r>
        </a:p>
      </dgm:t>
    </dgm:pt>
    <dgm:pt modelId="{A0618970-081A-45BA-BB15-82B9334AF63E}" type="parTrans" cxnId="{2D235E9C-1B6C-4FDF-B900-C93863A6E1FD}">
      <dgm:prSet/>
      <dgm:spPr/>
      <dgm:t>
        <a:bodyPr/>
        <a:lstStyle/>
        <a:p>
          <a:endParaRPr lang="en-GB"/>
        </a:p>
      </dgm:t>
    </dgm:pt>
    <dgm:pt modelId="{3F579C44-3548-469B-A87E-406AA5D96133}" type="sibTrans" cxnId="{2D235E9C-1B6C-4FDF-B900-C93863A6E1FD}">
      <dgm:prSet/>
      <dgm:spPr/>
      <dgm:t>
        <a:bodyPr/>
        <a:lstStyle/>
        <a:p>
          <a:endParaRPr lang="en-GB"/>
        </a:p>
      </dgm:t>
    </dgm:pt>
    <dgm:pt modelId="{D670C236-16CA-4BD6-B6FA-50640ECBAD0E}">
      <dgm:prSet/>
      <dgm:spPr/>
      <dgm:t>
        <a:bodyPr/>
        <a:lstStyle/>
        <a:p>
          <a:r>
            <a:rPr lang="pl-PL"/>
            <a:t>trudna do ochrony i kontroli,</a:t>
          </a:r>
        </a:p>
      </dgm:t>
    </dgm:pt>
    <dgm:pt modelId="{BB9F5023-4B0C-4B0B-9BC3-8F1B9BEFED33}" type="parTrans" cxnId="{E57479CA-C5A7-40E8-8DB2-A5AE3D016008}">
      <dgm:prSet/>
      <dgm:spPr/>
      <dgm:t>
        <a:bodyPr/>
        <a:lstStyle/>
        <a:p>
          <a:endParaRPr lang="en-GB"/>
        </a:p>
      </dgm:t>
    </dgm:pt>
    <dgm:pt modelId="{72D4BB2D-BF06-4CE9-AF53-D7D762CDB886}" type="sibTrans" cxnId="{E57479CA-C5A7-40E8-8DB2-A5AE3D016008}">
      <dgm:prSet/>
      <dgm:spPr/>
      <dgm:t>
        <a:bodyPr/>
        <a:lstStyle/>
        <a:p>
          <a:endParaRPr lang="en-GB"/>
        </a:p>
      </dgm:t>
    </dgm:pt>
    <dgm:pt modelId="{FB37A43B-7510-431E-83FF-521F013F71D4}">
      <dgm:prSet/>
      <dgm:spPr/>
      <dgm:t>
        <a:bodyPr/>
        <a:lstStyle/>
        <a:p>
          <a:r>
            <a:rPr lang="pl-PL"/>
            <a:t>ma wpływ na podejmowanie decyzji gospodarczych,</a:t>
          </a:r>
        </a:p>
      </dgm:t>
    </dgm:pt>
    <dgm:pt modelId="{3515AFA9-912F-472E-BCE8-D67FDD263BCF}" type="parTrans" cxnId="{6A8FEA5A-552D-4E43-AC62-A38777B4D531}">
      <dgm:prSet/>
      <dgm:spPr/>
      <dgm:t>
        <a:bodyPr/>
        <a:lstStyle/>
        <a:p>
          <a:endParaRPr lang="en-GB"/>
        </a:p>
      </dgm:t>
    </dgm:pt>
    <dgm:pt modelId="{3F8FCFAD-A7AF-4463-9C37-5E6CACE1E024}" type="sibTrans" cxnId="{6A8FEA5A-552D-4E43-AC62-A38777B4D531}">
      <dgm:prSet/>
      <dgm:spPr/>
      <dgm:t>
        <a:bodyPr/>
        <a:lstStyle/>
        <a:p>
          <a:endParaRPr lang="en-GB"/>
        </a:p>
      </dgm:t>
    </dgm:pt>
    <dgm:pt modelId="{D1DB1E15-66E9-4E3B-B529-0A631965E038}">
      <dgm:prSet/>
      <dgm:spPr/>
      <dgm:t>
        <a:bodyPr/>
        <a:lstStyle/>
        <a:p>
          <a:r>
            <a:rPr lang="pl-PL"/>
            <a:t>nie można dwa razy sprzedać tej samej informacji jednemu kupującemu,</a:t>
          </a:r>
        </a:p>
      </dgm:t>
    </dgm:pt>
    <dgm:pt modelId="{BB841A30-BA0F-44BB-A308-BCD6128C40D5}" type="parTrans" cxnId="{8A568597-2309-47BC-AACF-0DD00DE76619}">
      <dgm:prSet/>
      <dgm:spPr/>
      <dgm:t>
        <a:bodyPr/>
        <a:lstStyle/>
        <a:p>
          <a:endParaRPr lang="en-GB"/>
        </a:p>
      </dgm:t>
    </dgm:pt>
    <dgm:pt modelId="{AA2597F6-136F-412E-B156-4082B3E38DC0}" type="sibTrans" cxnId="{8A568597-2309-47BC-AACF-0DD00DE76619}">
      <dgm:prSet/>
      <dgm:spPr/>
      <dgm:t>
        <a:bodyPr/>
        <a:lstStyle/>
        <a:p>
          <a:endParaRPr lang="en-GB"/>
        </a:p>
      </dgm:t>
    </dgm:pt>
    <dgm:pt modelId="{D67BD484-DF8C-4446-8B58-211A7858DF8C}">
      <dgm:prSet/>
      <dgm:spPr/>
      <dgm:t>
        <a:bodyPr/>
        <a:lstStyle/>
        <a:p>
          <a:r>
            <a:rPr lang="pl-PL"/>
            <a:t>nie można jej ocenić przed poznaniem.</a:t>
          </a:r>
        </a:p>
      </dgm:t>
    </dgm:pt>
    <dgm:pt modelId="{51929256-476D-4404-BC62-85D4F3CE707B}" type="parTrans" cxnId="{0491FCA8-08BD-4434-A610-6BA90CB72ECD}">
      <dgm:prSet/>
      <dgm:spPr/>
      <dgm:t>
        <a:bodyPr/>
        <a:lstStyle/>
        <a:p>
          <a:endParaRPr lang="en-GB"/>
        </a:p>
      </dgm:t>
    </dgm:pt>
    <dgm:pt modelId="{BF8DB6EC-BF62-4BC8-9E92-CF00D11AB691}" type="sibTrans" cxnId="{0491FCA8-08BD-4434-A610-6BA90CB72ECD}">
      <dgm:prSet/>
      <dgm:spPr/>
      <dgm:t>
        <a:bodyPr/>
        <a:lstStyle/>
        <a:p>
          <a:endParaRPr lang="en-GB"/>
        </a:p>
      </dgm:t>
    </dgm:pt>
    <dgm:pt modelId="{4AC72304-B2A8-43E5-A975-F4BDDCCD51CD}">
      <dgm:prSet/>
      <dgm:spPr/>
      <dgm:t>
        <a:bodyPr/>
        <a:lstStyle/>
        <a:p>
          <a:r>
            <a:rPr lang="pl-PL"/>
            <a:t>Informacja ma cechy dobra publicznego:</a:t>
          </a:r>
        </a:p>
      </dgm:t>
    </dgm:pt>
    <dgm:pt modelId="{EA384A37-DFAB-48DB-9C34-90786B7498AA}" type="parTrans" cxnId="{66B2CE82-0FFA-419B-B2C8-3C9E1E357025}">
      <dgm:prSet/>
      <dgm:spPr/>
      <dgm:t>
        <a:bodyPr/>
        <a:lstStyle/>
        <a:p>
          <a:endParaRPr lang="en-GB"/>
        </a:p>
      </dgm:t>
    </dgm:pt>
    <dgm:pt modelId="{E8108AE6-7F04-4011-9A9C-7FF4D06EC58B}" type="sibTrans" cxnId="{66B2CE82-0FFA-419B-B2C8-3C9E1E357025}">
      <dgm:prSet/>
      <dgm:spPr/>
      <dgm:t>
        <a:bodyPr/>
        <a:lstStyle/>
        <a:p>
          <a:endParaRPr lang="en-GB"/>
        </a:p>
      </dgm:t>
    </dgm:pt>
    <dgm:pt modelId="{14E99C73-7E39-4875-85FC-00EA31C1761F}">
      <dgm:prSet/>
      <dgm:spPr/>
      <dgm:t>
        <a:bodyPr/>
        <a:lstStyle/>
        <a:p>
          <a:r>
            <a:rPr lang="pl-PL"/>
            <a:t>wielkość konsumpcji jednego podmiotu w zasadzie nie wpływa na konsumpcję innego,</a:t>
          </a:r>
        </a:p>
      </dgm:t>
    </dgm:pt>
    <dgm:pt modelId="{555624AB-1AC8-4881-B40C-4C799BEEE879}" type="parTrans" cxnId="{F5741426-B852-4544-8D9A-736E5D5E2291}">
      <dgm:prSet/>
      <dgm:spPr/>
      <dgm:t>
        <a:bodyPr/>
        <a:lstStyle/>
        <a:p>
          <a:endParaRPr lang="en-GB"/>
        </a:p>
      </dgm:t>
    </dgm:pt>
    <dgm:pt modelId="{811A8C8D-2205-486D-A0D3-FA075C2693A3}" type="sibTrans" cxnId="{F5741426-B852-4544-8D9A-736E5D5E2291}">
      <dgm:prSet/>
      <dgm:spPr/>
      <dgm:t>
        <a:bodyPr/>
        <a:lstStyle/>
        <a:p>
          <a:endParaRPr lang="en-GB"/>
        </a:p>
      </dgm:t>
    </dgm:pt>
    <dgm:pt modelId="{09B97BD2-0B22-4239-823D-CE6E81DD29D6}">
      <dgm:prSet/>
      <dgm:spPr/>
      <dgm:t>
        <a:bodyPr/>
        <a:lstStyle/>
        <a:p>
          <a:r>
            <a:rPr lang="pl-PL"/>
            <a:t>wykluczenie kogokolwiek z korzyści związanych z posiadaniem informacji jest trudne albo nieefektywne.</a:t>
          </a:r>
        </a:p>
      </dgm:t>
    </dgm:pt>
    <dgm:pt modelId="{CC5D983F-75E1-49DE-B69F-B8265523196A}" type="parTrans" cxnId="{578FA128-6DE2-4929-8AB8-994CC0C10C25}">
      <dgm:prSet/>
      <dgm:spPr/>
      <dgm:t>
        <a:bodyPr/>
        <a:lstStyle/>
        <a:p>
          <a:endParaRPr lang="en-GB"/>
        </a:p>
      </dgm:t>
    </dgm:pt>
    <dgm:pt modelId="{827D6390-8D81-4CBB-81BC-750B48222870}" type="sibTrans" cxnId="{578FA128-6DE2-4929-8AB8-994CC0C10C25}">
      <dgm:prSet/>
      <dgm:spPr/>
      <dgm:t>
        <a:bodyPr/>
        <a:lstStyle/>
        <a:p>
          <a:endParaRPr lang="en-GB"/>
        </a:p>
      </dgm:t>
    </dgm:pt>
    <dgm:pt modelId="{6B49A56D-FB19-4F9B-9AFE-32126EF75411}" type="pres">
      <dgm:prSet presAssocID="{889CEC18-B03F-4CB6-85FC-E0B84E22B270}" presName="Name0" presStyleCnt="0">
        <dgm:presLayoutVars>
          <dgm:dir/>
          <dgm:animLvl val="lvl"/>
          <dgm:resizeHandles val="exact"/>
        </dgm:presLayoutVars>
      </dgm:prSet>
      <dgm:spPr/>
    </dgm:pt>
    <dgm:pt modelId="{FDB99756-B1BC-4A1A-99CC-1D8B0C42CB41}" type="pres">
      <dgm:prSet presAssocID="{E4AA8774-C58B-4848-AB25-815E462A3564}" presName="linNode" presStyleCnt="0"/>
      <dgm:spPr/>
    </dgm:pt>
    <dgm:pt modelId="{FEA1445D-132E-4CBA-B1CD-BBFD2CA32B1B}" type="pres">
      <dgm:prSet presAssocID="{E4AA8774-C58B-4848-AB25-815E462A3564}" presName="parentText" presStyleLbl="node1" presStyleIdx="0" presStyleCnt="2">
        <dgm:presLayoutVars>
          <dgm:chMax val="1"/>
          <dgm:bulletEnabled val="1"/>
        </dgm:presLayoutVars>
      </dgm:prSet>
      <dgm:spPr/>
    </dgm:pt>
    <dgm:pt modelId="{543AA554-3485-4625-92D3-8000FF63CE4D}" type="pres">
      <dgm:prSet presAssocID="{E4AA8774-C58B-4848-AB25-815E462A3564}" presName="descendantText" presStyleLbl="alignAccFollowNode1" presStyleIdx="0" presStyleCnt="2">
        <dgm:presLayoutVars>
          <dgm:bulletEnabled val="1"/>
        </dgm:presLayoutVars>
      </dgm:prSet>
      <dgm:spPr/>
    </dgm:pt>
    <dgm:pt modelId="{A41CC98B-172D-4B63-B9FE-1B12926EA74F}" type="pres">
      <dgm:prSet presAssocID="{B251DB11-F4BF-46F1-9176-46B6D7B97D7B}" presName="sp" presStyleCnt="0"/>
      <dgm:spPr/>
    </dgm:pt>
    <dgm:pt modelId="{F2634749-5D12-4B51-A831-C0094CFB6A37}" type="pres">
      <dgm:prSet presAssocID="{4AC72304-B2A8-43E5-A975-F4BDDCCD51CD}" presName="linNode" presStyleCnt="0"/>
      <dgm:spPr/>
    </dgm:pt>
    <dgm:pt modelId="{1C3C8B30-98DC-4662-B924-B2B93F60FDC7}" type="pres">
      <dgm:prSet presAssocID="{4AC72304-B2A8-43E5-A975-F4BDDCCD51CD}" presName="parentText" presStyleLbl="node1" presStyleIdx="1" presStyleCnt="2">
        <dgm:presLayoutVars>
          <dgm:chMax val="1"/>
          <dgm:bulletEnabled val="1"/>
        </dgm:presLayoutVars>
      </dgm:prSet>
      <dgm:spPr/>
    </dgm:pt>
    <dgm:pt modelId="{D1819770-E1BF-43D3-9DA3-6B35BAF77AE3}" type="pres">
      <dgm:prSet presAssocID="{4AC72304-B2A8-43E5-A975-F4BDDCCD51CD}" presName="descendantText" presStyleLbl="alignAccFollowNode1" presStyleIdx="1" presStyleCnt="2">
        <dgm:presLayoutVars>
          <dgm:bulletEnabled val="1"/>
        </dgm:presLayoutVars>
      </dgm:prSet>
      <dgm:spPr/>
    </dgm:pt>
  </dgm:ptLst>
  <dgm:cxnLst>
    <dgm:cxn modelId="{ECEB5D00-A4BE-475C-8EB8-87779540ABBA}" type="presOf" srcId="{14E99C73-7E39-4875-85FC-00EA31C1761F}" destId="{D1819770-E1BF-43D3-9DA3-6B35BAF77AE3}" srcOrd="0" destOrd="0" presId="urn:microsoft.com/office/officeart/2005/8/layout/vList5"/>
    <dgm:cxn modelId="{79D3AF02-B8DF-46B1-9FF9-E8689D181650}" type="presOf" srcId="{95041130-98A9-43A9-8223-239D175B46E9}" destId="{543AA554-3485-4625-92D3-8000FF63CE4D}" srcOrd="0" destOrd="0" presId="urn:microsoft.com/office/officeart/2005/8/layout/vList5"/>
    <dgm:cxn modelId="{2C314D0E-E3BE-40D8-8D52-A94A49C163CA}" type="presOf" srcId="{FB37A43B-7510-431E-83FF-521F013F71D4}" destId="{543AA554-3485-4625-92D3-8000FF63CE4D}" srcOrd="0" destOrd="2" presId="urn:microsoft.com/office/officeart/2005/8/layout/vList5"/>
    <dgm:cxn modelId="{F5741426-B852-4544-8D9A-736E5D5E2291}" srcId="{4AC72304-B2A8-43E5-A975-F4BDDCCD51CD}" destId="{14E99C73-7E39-4875-85FC-00EA31C1761F}" srcOrd="0" destOrd="0" parTransId="{555624AB-1AC8-4881-B40C-4C799BEEE879}" sibTransId="{811A8C8D-2205-486D-A0D3-FA075C2693A3}"/>
    <dgm:cxn modelId="{578FA128-6DE2-4929-8AB8-994CC0C10C25}" srcId="{4AC72304-B2A8-43E5-A975-F4BDDCCD51CD}" destId="{09B97BD2-0B22-4239-823D-CE6E81DD29D6}" srcOrd="1" destOrd="0" parTransId="{CC5D983F-75E1-49DE-B69F-B8265523196A}" sibTransId="{827D6390-8D81-4CBB-81BC-750B48222870}"/>
    <dgm:cxn modelId="{CAED1E2F-A1D8-497E-8076-C15DE1E71088}" type="presOf" srcId="{D1DB1E15-66E9-4E3B-B529-0A631965E038}" destId="{543AA554-3485-4625-92D3-8000FF63CE4D}" srcOrd="0" destOrd="3" presId="urn:microsoft.com/office/officeart/2005/8/layout/vList5"/>
    <dgm:cxn modelId="{CC5E115B-FE5B-44DD-BF8C-6BF8FAF7C999}" type="presOf" srcId="{4AC72304-B2A8-43E5-A975-F4BDDCCD51CD}" destId="{1C3C8B30-98DC-4662-B924-B2B93F60FDC7}" srcOrd="0" destOrd="0" presId="urn:microsoft.com/office/officeart/2005/8/layout/vList5"/>
    <dgm:cxn modelId="{4C7EFD4E-2801-467B-BA34-72AE6E3AD1EE}" srcId="{889CEC18-B03F-4CB6-85FC-E0B84E22B270}" destId="{E4AA8774-C58B-4848-AB25-815E462A3564}" srcOrd="0" destOrd="0" parTransId="{CD2DC585-83A9-4D57-9269-3BCECA41522B}" sibTransId="{B251DB11-F4BF-46F1-9176-46B6D7B97D7B}"/>
    <dgm:cxn modelId="{6A8FEA5A-552D-4E43-AC62-A38777B4D531}" srcId="{E4AA8774-C58B-4848-AB25-815E462A3564}" destId="{FB37A43B-7510-431E-83FF-521F013F71D4}" srcOrd="2" destOrd="0" parTransId="{3515AFA9-912F-472E-BCE8-D67FDD263BCF}" sibTransId="{3F8FCFAD-A7AF-4463-9C37-5E6CACE1E024}"/>
    <dgm:cxn modelId="{BE190B7D-605D-4058-A759-75D1633CA420}" type="presOf" srcId="{E4AA8774-C58B-4848-AB25-815E462A3564}" destId="{FEA1445D-132E-4CBA-B1CD-BBFD2CA32B1B}" srcOrd="0" destOrd="0" presId="urn:microsoft.com/office/officeart/2005/8/layout/vList5"/>
    <dgm:cxn modelId="{66B2CE82-0FFA-419B-B2C8-3C9E1E357025}" srcId="{889CEC18-B03F-4CB6-85FC-E0B84E22B270}" destId="{4AC72304-B2A8-43E5-A975-F4BDDCCD51CD}" srcOrd="1" destOrd="0" parTransId="{EA384A37-DFAB-48DB-9C34-90786B7498AA}" sibTransId="{E8108AE6-7F04-4011-9A9C-7FF4D06EC58B}"/>
    <dgm:cxn modelId="{6285D384-A7FD-4BD6-A205-11163640B208}" type="presOf" srcId="{889CEC18-B03F-4CB6-85FC-E0B84E22B270}" destId="{6B49A56D-FB19-4F9B-9AFE-32126EF75411}" srcOrd="0" destOrd="0" presId="urn:microsoft.com/office/officeart/2005/8/layout/vList5"/>
    <dgm:cxn modelId="{8A568597-2309-47BC-AACF-0DD00DE76619}" srcId="{E4AA8774-C58B-4848-AB25-815E462A3564}" destId="{D1DB1E15-66E9-4E3B-B529-0A631965E038}" srcOrd="3" destOrd="0" parTransId="{BB841A30-BA0F-44BB-A308-BCD6128C40D5}" sibTransId="{AA2597F6-136F-412E-B156-4082B3E38DC0}"/>
    <dgm:cxn modelId="{2D235E9C-1B6C-4FDF-B900-C93863A6E1FD}" srcId="{E4AA8774-C58B-4848-AB25-815E462A3564}" destId="{95041130-98A9-43A9-8223-239D175B46E9}" srcOrd="0" destOrd="0" parTransId="{A0618970-081A-45BA-BB15-82B9334AF63E}" sibTransId="{3F579C44-3548-469B-A87E-406AA5D96133}"/>
    <dgm:cxn modelId="{0491FCA8-08BD-4434-A610-6BA90CB72ECD}" srcId="{E4AA8774-C58B-4848-AB25-815E462A3564}" destId="{D67BD484-DF8C-4446-8B58-211A7858DF8C}" srcOrd="4" destOrd="0" parTransId="{51929256-476D-4404-BC62-85D4F3CE707B}" sibTransId="{BF8DB6EC-BF62-4BC8-9E92-CF00D11AB691}"/>
    <dgm:cxn modelId="{7A84C8AB-498B-4200-8318-CF57918A67FE}" type="presOf" srcId="{D670C236-16CA-4BD6-B6FA-50640ECBAD0E}" destId="{543AA554-3485-4625-92D3-8000FF63CE4D}" srcOrd="0" destOrd="1" presId="urn:microsoft.com/office/officeart/2005/8/layout/vList5"/>
    <dgm:cxn modelId="{E0E5EFAF-236A-4342-B5B3-7D532F477960}" type="presOf" srcId="{09B97BD2-0B22-4239-823D-CE6E81DD29D6}" destId="{D1819770-E1BF-43D3-9DA3-6B35BAF77AE3}" srcOrd="0" destOrd="1" presId="urn:microsoft.com/office/officeart/2005/8/layout/vList5"/>
    <dgm:cxn modelId="{E57479CA-C5A7-40E8-8DB2-A5AE3D016008}" srcId="{E4AA8774-C58B-4848-AB25-815E462A3564}" destId="{D670C236-16CA-4BD6-B6FA-50640ECBAD0E}" srcOrd="1" destOrd="0" parTransId="{BB9F5023-4B0C-4B0B-9BC3-8F1B9BEFED33}" sibTransId="{72D4BB2D-BF06-4CE9-AF53-D7D762CDB886}"/>
    <dgm:cxn modelId="{07CDEFD7-B61F-42C5-9EF4-53F140155BE9}" type="presOf" srcId="{D67BD484-DF8C-4446-8B58-211A7858DF8C}" destId="{543AA554-3485-4625-92D3-8000FF63CE4D}" srcOrd="0" destOrd="4" presId="urn:microsoft.com/office/officeart/2005/8/layout/vList5"/>
    <dgm:cxn modelId="{0367BA0F-8FAA-48B1-A6F0-CB239B853CB5}" type="presParOf" srcId="{6B49A56D-FB19-4F9B-9AFE-32126EF75411}" destId="{FDB99756-B1BC-4A1A-99CC-1D8B0C42CB41}" srcOrd="0" destOrd="0" presId="urn:microsoft.com/office/officeart/2005/8/layout/vList5"/>
    <dgm:cxn modelId="{93173E2F-39C6-4431-91B1-3B456B842AD7}" type="presParOf" srcId="{FDB99756-B1BC-4A1A-99CC-1D8B0C42CB41}" destId="{FEA1445D-132E-4CBA-B1CD-BBFD2CA32B1B}" srcOrd="0" destOrd="0" presId="urn:microsoft.com/office/officeart/2005/8/layout/vList5"/>
    <dgm:cxn modelId="{06D391C4-E80F-4396-909A-8B02964D734D}" type="presParOf" srcId="{FDB99756-B1BC-4A1A-99CC-1D8B0C42CB41}" destId="{543AA554-3485-4625-92D3-8000FF63CE4D}" srcOrd="1" destOrd="0" presId="urn:microsoft.com/office/officeart/2005/8/layout/vList5"/>
    <dgm:cxn modelId="{7B5D6770-480F-4709-BF69-0448301336A3}" type="presParOf" srcId="{6B49A56D-FB19-4F9B-9AFE-32126EF75411}" destId="{A41CC98B-172D-4B63-B9FE-1B12926EA74F}" srcOrd="1" destOrd="0" presId="urn:microsoft.com/office/officeart/2005/8/layout/vList5"/>
    <dgm:cxn modelId="{339942FF-F492-4687-8358-B71CE826387A}" type="presParOf" srcId="{6B49A56D-FB19-4F9B-9AFE-32126EF75411}" destId="{F2634749-5D12-4B51-A831-C0094CFB6A37}" srcOrd="2" destOrd="0" presId="urn:microsoft.com/office/officeart/2005/8/layout/vList5"/>
    <dgm:cxn modelId="{59695FA9-448C-4E11-B1C4-BC4EFD6103EA}" type="presParOf" srcId="{F2634749-5D12-4B51-A831-C0094CFB6A37}" destId="{1C3C8B30-98DC-4662-B924-B2B93F60FDC7}" srcOrd="0" destOrd="0" presId="urn:microsoft.com/office/officeart/2005/8/layout/vList5"/>
    <dgm:cxn modelId="{EF004010-CE68-401E-A723-0B156069166B}" type="presParOf" srcId="{F2634749-5D12-4B51-A831-C0094CFB6A37}" destId="{D1819770-E1BF-43D3-9DA3-6B35BAF77AE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0D0EC2-BB59-4058-9345-C2399CED786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A061162-88A6-4C73-8C67-C6C4BEAD104B}">
      <dgm:prSet phldrT="[Tekst]"/>
      <dgm:spPr/>
      <dgm:t>
        <a:bodyPr/>
        <a:lstStyle/>
        <a:p>
          <a:r>
            <a:rPr lang="pl-PL" dirty="0"/>
            <a:t>Ekonomia pozytywna</a:t>
          </a:r>
          <a:endParaRPr lang="en-GB" dirty="0"/>
        </a:p>
      </dgm:t>
    </dgm:pt>
    <dgm:pt modelId="{57553C02-DF8D-4430-8D9D-20766078B96B}" type="parTrans" cxnId="{9BA79165-D657-4677-9B60-32DD05DF2AD3}">
      <dgm:prSet/>
      <dgm:spPr/>
      <dgm:t>
        <a:bodyPr/>
        <a:lstStyle/>
        <a:p>
          <a:endParaRPr lang="en-GB"/>
        </a:p>
      </dgm:t>
    </dgm:pt>
    <dgm:pt modelId="{2B9FA1E4-FDB4-420D-B579-ED349E15799C}" type="sibTrans" cxnId="{9BA79165-D657-4677-9B60-32DD05DF2AD3}">
      <dgm:prSet/>
      <dgm:spPr/>
      <dgm:t>
        <a:bodyPr/>
        <a:lstStyle/>
        <a:p>
          <a:endParaRPr lang="en-GB"/>
        </a:p>
      </dgm:t>
    </dgm:pt>
    <dgm:pt modelId="{AF226B5D-C5B6-4211-8684-119D56FB0329}">
      <dgm:prSet phldrT="[Tekst]"/>
      <dgm:spPr/>
      <dgm:t>
        <a:bodyPr/>
        <a:lstStyle/>
        <a:p>
          <a:pPr>
            <a:buFont typeface="Wingdings" panose="05000000000000000000" pitchFamily="2" charset="2"/>
            <a:buChar char=""/>
          </a:pPr>
          <a:r>
            <a:rPr lang="pl-PL" dirty="0"/>
            <a:t>objaśnia, jak jest, dlaczego i co z tego wynika </a:t>
          </a:r>
          <a:endParaRPr lang="en-GB" dirty="0"/>
        </a:p>
      </dgm:t>
    </dgm:pt>
    <dgm:pt modelId="{9C293FC2-462C-4249-A04A-5EABDCD9260D}" type="parTrans" cxnId="{C2D4610D-89AA-4B69-BFA8-B3C10E724131}">
      <dgm:prSet/>
      <dgm:spPr/>
      <dgm:t>
        <a:bodyPr/>
        <a:lstStyle/>
        <a:p>
          <a:endParaRPr lang="en-GB"/>
        </a:p>
      </dgm:t>
    </dgm:pt>
    <dgm:pt modelId="{5F4A8904-C6BD-44A5-AD4A-536912FD42C4}" type="sibTrans" cxnId="{C2D4610D-89AA-4B69-BFA8-B3C10E724131}">
      <dgm:prSet/>
      <dgm:spPr/>
      <dgm:t>
        <a:bodyPr/>
        <a:lstStyle/>
        <a:p>
          <a:endParaRPr lang="en-GB"/>
        </a:p>
      </dgm:t>
    </dgm:pt>
    <dgm:pt modelId="{915D31A0-BE8C-4B46-9B66-5FB360D91818}">
      <dgm:prSet phldrT="[Tekst]"/>
      <dgm:spPr/>
      <dgm:t>
        <a:bodyPr/>
        <a:lstStyle/>
        <a:p>
          <a:r>
            <a:rPr lang="pl-PL" dirty="0"/>
            <a:t>Ekonomia normatywna</a:t>
          </a:r>
          <a:endParaRPr lang="en-GB" dirty="0"/>
        </a:p>
      </dgm:t>
    </dgm:pt>
    <dgm:pt modelId="{657915FA-0AC7-490C-8B2B-8BCE24FB9AE3}" type="parTrans" cxnId="{62B0701E-1330-444B-9101-B225192BD6BF}">
      <dgm:prSet/>
      <dgm:spPr/>
      <dgm:t>
        <a:bodyPr/>
        <a:lstStyle/>
        <a:p>
          <a:endParaRPr lang="en-GB"/>
        </a:p>
      </dgm:t>
    </dgm:pt>
    <dgm:pt modelId="{E048123F-417C-4A31-A334-D86570297394}" type="sibTrans" cxnId="{62B0701E-1330-444B-9101-B225192BD6BF}">
      <dgm:prSet/>
      <dgm:spPr/>
      <dgm:t>
        <a:bodyPr/>
        <a:lstStyle/>
        <a:p>
          <a:endParaRPr lang="en-GB"/>
        </a:p>
      </dgm:t>
    </dgm:pt>
    <dgm:pt modelId="{9194D0AE-21BD-4D56-A04D-0C42ED59FD0B}">
      <dgm:prSet phldrT="[Tekst]" custT="1"/>
      <dgm:spPr/>
      <dgm:t>
        <a:bodyPr/>
        <a:lstStyle/>
        <a:p>
          <a:pPr>
            <a:buFont typeface="Wingdings" panose="05000000000000000000" pitchFamily="2" charset="2"/>
            <a:buChar char=""/>
          </a:pPr>
          <a:r>
            <a:rPr lang="pl-PL" sz="1400" dirty="0"/>
            <a:t>ocenia rzeczywistość i postuluje, jak powinno być, co należy zrobić, aby było lepiej</a:t>
          </a:r>
          <a:endParaRPr lang="en-GB" sz="1400" dirty="0"/>
        </a:p>
      </dgm:t>
    </dgm:pt>
    <dgm:pt modelId="{350A4FBF-723B-426F-A402-309148BBBB6E}" type="parTrans" cxnId="{15B74844-0D24-45AC-AAB1-1EA31F8697CC}">
      <dgm:prSet/>
      <dgm:spPr/>
      <dgm:t>
        <a:bodyPr/>
        <a:lstStyle/>
        <a:p>
          <a:endParaRPr lang="en-GB"/>
        </a:p>
      </dgm:t>
    </dgm:pt>
    <dgm:pt modelId="{69073787-6A70-4CAB-9679-23F271B1853E}" type="sibTrans" cxnId="{15B74844-0D24-45AC-AAB1-1EA31F8697CC}">
      <dgm:prSet/>
      <dgm:spPr/>
      <dgm:t>
        <a:bodyPr/>
        <a:lstStyle/>
        <a:p>
          <a:endParaRPr lang="en-GB"/>
        </a:p>
      </dgm:t>
    </dgm:pt>
    <dgm:pt modelId="{241D3918-4961-4FFC-AE25-FD2D2ACDED00}">
      <dgm:prSet/>
      <dgm:spPr/>
      <dgm:t>
        <a:bodyPr/>
        <a:lstStyle/>
        <a:p>
          <a:pPr>
            <a:buFont typeface="Wingdings" panose="05000000000000000000" pitchFamily="2" charset="2"/>
            <a:buChar char=""/>
          </a:pPr>
          <a:r>
            <a:rPr lang="pl-PL" dirty="0"/>
            <a:t>bada rzeczywiste działanie gospodarki</a:t>
          </a:r>
        </a:p>
      </dgm:t>
    </dgm:pt>
    <dgm:pt modelId="{BA130E08-DB75-4106-92F4-85B8BE8C46DD}" type="parTrans" cxnId="{24A060B9-9AB9-46C8-AE67-692A0929BF41}">
      <dgm:prSet/>
      <dgm:spPr/>
      <dgm:t>
        <a:bodyPr/>
        <a:lstStyle/>
        <a:p>
          <a:endParaRPr lang="en-GB"/>
        </a:p>
      </dgm:t>
    </dgm:pt>
    <dgm:pt modelId="{BB600E69-4D17-47F9-8A72-752A70F5A13C}" type="sibTrans" cxnId="{24A060B9-9AB9-46C8-AE67-692A0929BF41}">
      <dgm:prSet/>
      <dgm:spPr/>
      <dgm:t>
        <a:bodyPr/>
        <a:lstStyle/>
        <a:p>
          <a:endParaRPr lang="en-GB"/>
        </a:p>
      </dgm:t>
    </dgm:pt>
    <dgm:pt modelId="{2ACAAEA7-F3FB-4D69-9B71-CE98297B111C}">
      <dgm:prSet/>
      <dgm:spPr/>
      <dgm:t>
        <a:bodyPr/>
        <a:lstStyle/>
        <a:p>
          <a:r>
            <a:rPr lang="pl-PL" dirty="0"/>
            <a:t>Cena równowagi leży na przecięciu krzywej popytu i podaży</a:t>
          </a:r>
          <a:endParaRPr lang="en-GB" dirty="0"/>
        </a:p>
      </dgm:t>
    </dgm:pt>
    <dgm:pt modelId="{75F64938-4F25-4CFE-A00A-96DC7E08FEF8}" type="parTrans" cxnId="{3EFF53E8-365D-47C1-AC26-F582C3A96C23}">
      <dgm:prSet/>
      <dgm:spPr/>
      <dgm:t>
        <a:bodyPr/>
        <a:lstStyle/>
        <a:p>
          <a:endParaRPr lang="en-GB"/>
        </a:p>
      </dgm:t>
    </dgm:pt>
    <dgm:pt modelId="{438235C1-49A9-4EA2-9992-8B6D71245ADF}" type="sibTrans" cxnId="{3EFF53E8-365D-47C1-AC26-F582C3A96C23}">
      <dgm:prSet/>
      <dgm:spPr/>
      <dgm:t>
        <a:bodyPr/>
        <a:lstStyle/>
        <a:p>
          <a:endParaRPr lang="en-GB"/>
        </a:p>
      </dgm:t>
    </dgm:pt>
    <dgm:pt modelId="{24594C30-418C-4FBC-A2F5-36D3B015C5B9}">
      <dgm:prSet/>
      <dgm:spPr/>
      <dgm:t>
        <a:bodyPr/>
        <a:lstStyle/>
        <a:p>
          <a:pPr>
            <a:buFont typeface="Wingdings" panose="05000000000000000000" pitchFamily="2" charset="2"/>
            <a:buNone/>
          </a:pPr>
          <a:r>
            <a:rPr lang="pl-PL" i="1" dirty="0"/>
            <a:t>Przykład:</a:t>
          </a:r>
          <a:endParaRPr lang="pl-PL" dirty="0"/>
        </a:p>
      </dgm:t>
    </dgm:pt>
    <dgm:pt modelId="{29B94B0A-C464-46ED-A8A6-39CD0F273794}" type="parTrans" cxnId="{1207CA6A-0DAA-4758-A815-71D8BA77E242}">
      <dgm:prSet/>
      <dgm:spPr/>
      <dgm:t>
        <a:bodyPr/>
        <a:lstStyle/>
        <a:p>
          <a:endParaRPr lang="en-GB"/>
        </a:p>
      </dgm:t>
    </dgm:pt>
    <dgm:pt modelId="{99C9FB22-D3EB-44A1-A516-E9B48E0CCADF}" type="sibTrans" cxnId="{1207CA6A-0DAA-4758-A815-71D8BA77E242}">
      <dgm:prSet/>
      <dgm:spPr/>
      <dgm:t>
        <a:bodyPr/>
        <a:lstStyle/>
        <a:p>
          <a:endParaRPr lang="en-GB"/>
        </a:p>
      </dgm:t>
    </dgm:pt>
    <dgm:pt modelId="{FD364789-202C-42A8-AA26-40D85C1749F9}">
      <dgm:prSet custT="1"/>
      <dgm:spPr/>
      <dgm:t>
        <a:bodyPr/>
        <a:lstStyle/>
        <a:p>
          <a:pPr>
            <a:buFont typeface="Wingdings" panose="05000000000000000000" pitchFamily="2" charset="2"/>
            <a:buChar char=""/>
          </a:pPr>
          <a:r>
            <a:rPr lang="pl-PL" sz="1400" dirty="0"/>
            <a:t>zaleca, co powinno się czynić</a:t>
          </a:r>
        </a:p>
      </dgm:t>
    </dgm:pt>
    <dgm:pt modelId="{F7FCFACC-B4FC-4B65-8391-6D5E91DF31D6}" type="parTrans" cxnId="{48B4623A-CC85-4BBE-AC8D-478F12BA54D3}">
      <dgm:prSet/>
      <dgm:spPr/>
      <dgm:t>
        <a:bodyPr/>
        <a:lstStyle/>
        <a:p>
          <a:endParaRPr lang="en-GB"/>
        </a:p>
      </dgm:t>
    </dgm:pt>
    <dgm:pt modelId="{FE2A3E91-6353-45F9-82EB-EDFA6B2748E8}" type="sibTrans" cxnId="{48B4623A-CC85-4BBE-AC8D-478F12BA54D3}">
      <dgm:prSet/>
      <dgm:spPr/>
      <dgm:t>
        <a:bodyPr/>
        <a:lstStyle/>
        <a:p>
          <a:endParaRPr lang="en-GB"/>
        </a:p>
      </dgm:t>
    </dgm:pt>
    <dgm:pt modelId="{89E3BF51-03B4-4FEA-A222-01DD311DC5D2}">
      <dgm:prSet custT="1"/>
      <dgm:spPr/>
      <dgm:t>
        <a:bodyPr/>
        <a:lstStyle/>
        <a:p>
          <a:pPr>
            <a:buFont typeface="Wingdings" panose="05000000000000000000" pitchFamily="2" charset="2"/>
            <a:buChar char=""/>
          </a:pPr>
          <a:r>
            <a:rPr lang="pl-PL" sz="1400" dirty="0"/>
            <a:t>jest często używana przez polityków</a:t>
          </a:r>
        </a:p>
      </dgm:t>
    </dgm:pt>
    <dgm:pt modelId="{C29B0DF8-82BC-452B-9551-19DD237ABF89}" type="parTrans" cxnId="{06A6CF6D-CC9B-4B76-AC82-3BCB85873183}">
      <dgm:prSet/>
      <dgm:spPr/>
      <dgm:t>
        <a:bodyPr/>
        <a:lstStyle/>
        <a:p>
          <a:endParaRPr lang="en-GB"/>
        </a:p>
      </dgm:t>
    </dgm:pt>
    <dgm:pt modelId="{A04723C0-9BCB-4531-B628-7FC3FC81A6F9}" type="sibTrans" cxnId="{06A6CF6D-CC9B-4B76-AC82-3BCB85873183}">
      <dgm:prSet/>
      <dgm:spPr/>
      <dgm:t>
        <a:bodyPr/>
        <a:lstStyle/>
        <a:p>
          <a:endParaRPr lang="en-GB"/>
        </a:p>
      </dgm:t>
    </dgm:pt>
    <dgm:pt modelId="{8F0CA55B-D657-42F5-ACA5-D331CA76DA53}">
      <dgm:prSet custT="1"/>
      <dgm:spPr/>
      <dgm:t>
        <a:bodyPr/>
        <a:lstStyle/>
        <a:p>
          <a:pPr>
            <a:buFont typeface="Wingdings" panose="05000000000000000000" pitchFamily="2" charset="2"/>
            <a:buNone/>
          </a:pPr>
          <a:r>
            <a:rPr lang="pl-PL" sz="1400" i="1" dirty="0"/>
            <a:t>Przykład:</a:t>
          </a:r>
          <a:endParaRPr lang="pl-PL" sz="1400" dirty="0"/>
        </a:p>
      </dgm:t>
    </dgm:pt>
    <dgm:pt modelId="{9216FF7D-0330-4787-A972-3552E110C21A}" type="parTrans" cxnId="{5895C229-658E-4959-95E7-1725B39C240B}">
      <dgm:prSet/>
      <dgm:spPr/>
      <dgm:t>
        <a:bodyPr/>
        <a:lstStyle/>
        <a:p>
          <a:endParaRPr lang="en-GB"/>
        </a:p>
      </dgm:t>
    </dgm:pt>
    <dgm:pt modelId="{9DE74ADA-B4C9-4C47-8983-FB60DD726326}" type="sibTrans" cxnId="{5895C229-658E-4959-95E7-1725B39C240B}">
      <dgm:prSet/>
      <dgm:spPr/>
      <dgm:t>
        <a:bodyPr/>
        <a:lstStyle/>
        <a:p>
          <a:endParaRPr lang="en-GB"/>
        </a:p>
      </dgm:t>
    </dgm:pt>
    <dgm:pt modelId="{9FC54F6E-42D6-4901-85DB-1353076F2BFE}">
      <dgm:prSet custT="1"/>
      <dgm:spPr/>
      <dgm:t>
        <a:bodyPr/>
        <a:lstStyle/>
        <a:p>
          <a:pPr>
            <a:buFont typeface="Wingdings" panose="05000000000000000000" pitchFamily="2" charset="2"/>
            <a:buNone/>
          </a:pPr>
          <a:endParaRPr lang="pl-PL" sz="1400" dirty="0"/>
        </a:p>
      </dgm:t>
    </dgm:pt>
    <dgm:pt modelId="{30AF6D27-CB72-4A1C-893A-EE847FDE4E7E}" type="parTrans" cxnId="{769CC162-990F-456A-B723-59CD6C078AFF}">
      <dgm:prSet/>
      <dgm:spPr/>
    </dgm:pt>
    <dgm:pt modelId="{56CBBC36-D34A-443C-B162-887C1A54EF71}" type="sibTrans" cxnId="{769CC162-990F-456A-B723-59CD6C078AFF}">
      <dgm:prSet/>
      <dgm:spPr/>
    </dgm:pt>
    <dgm:pt modelId="{84D73477-D26F-4605-9759-9F682C33B54A}">
      <dgm:prSet custT="1"/>
      <dgm:spPr/>
      <dgm:t>
        <a:bodyPr/>
        <a:lstStyle/>
        <a:p>
          <a:pPr>
            <a:buFont typeface="Wingdings" panose="05000000000000000000" pitchFamily="2" charset="2"/>
            <a:buNone/>
          </a:pPr>
          <a:r>
            <a:rPr lang="pl-PL" sz="1400" dirty="0"/>
            <a:t>„Odejście od dotychczasowej polityki skrajnego liberalizmu pozwoliłoby na odwrócenie niekorzystnych tendencji panujących w gospodarce i przyniosłoby, odczuwalną przez wszystkich obywateli, poprawę poziomu życia.”</a:t>
          </a:r>
        </a:p>
      </dgm:t>
    </dgm:pt>
    <dgm:pt modelId="{C689CE92-9D7A-4F28-BF35-676C2D005BC6}" type="parTrans" cxnId="{548BB882-5CC7-4A28-8794-79BCB603149C}">
      <dgm:prSet/>
      <dgm:spPr/>
    </dgm:pt>
    <dgm:pt modelId="{913F9455-BECB-4D05-ACF7-6203807E089B}" type="sibTrans" cxnId="{548BB882-5CC7-4A28-8794-79BCB603149C}">
      <dgm:prSet/>
      <dgm:spPr/>
    </dgm:pt>
    <dgm:pt modelId="{952FA332-C33C-4C94-9B12-F32D951B18EF}">
      <dgm:prSet/>
      <dgm:spPr/>
      <dgm:t>
        <a:bodyPr/>
        <a:lstStyle/>
        <a:p>
          <a:pPr>
            <a:buFont typeface="Wingdings" panose="05000000000000000000" pitchFamily="2" charset="2"/>
            <a:buNone/>
          </a:pPr>
          <a:endParaRPr lang="pl-PL" dirty="0"/>
        </a:p>
      </dgm:t>
    </dgm:pt>
    <dgm:pt modelId="{D34A5EEB-26B3-4E6A-82D3-D0CA60E3F6C4}" type="parTrans" cxnId="{71F6F852-81BF-4074-8FCD-BBAAF27EFD83}">
      <dgm:prSet/>
      <dgm:spPr/>
    </dgm:pt>
    <dgm:pt modelId="{7F3EBCA1-5305-46D4-8148-898B861E590C}" type="sibTrans" cxnId="{71F6F852-81BF-4074-8FCD-BBAAF27EFD83}">
      <dgm:prSet/>
      <dgm:spPr/>
    </dgm:pt>
    <dgm:pt modelId="{9428F3DF-321F-4CAE-96AF-355C63642CD0}" type="pres">
      <dgm:prSet presAssocID="{500D0EC2-BB59-4058-9345-C2399CED786C}" presName="Name0" presStyleCnt="0">
        <dgm:presLayoutVars>
          <dgm:dir/>
          <dgm:animLvl val="lvl"/>
          <dgm:resizeHandles/>
        </dgm:presLayoutVars>
      </dgm:prSet>
      <dgm:spPr/>
    </dgm:pt>
    <dgm:pt modelId="{33807C19-6084-4661-929A-5D3B7792411D}" type="pres">
      <dgm:prSet presAssocID="{CA061162-88A6-4C73-8C67-C6C4BEAD104B}" presName="linNode" presStyleCnt="0"/>
      <dgm:spPr/>
    </dgm:pt>
    <dgm:pt modelId="{3384F67A-DCBD-4220-9672-9FA0FEE0ABD1}" type="pres">
      <dgm:prSet presAssocID="{CA061162-88A6-4C73-8C67-C6C4BEAD104B}" presName="parentShp" presStyleLbl="node1" presStyleIdx="0" presStyleCnt="2">
        <dgm:presLayoutVars>
          <dgm:bulletEnabled val="1"/>
        </dgm:presLayoutVars>
      </dgm:prSet>
      <dgm:spPr/>
    </dgm:pt>
    <dgm:pt modelId="{C2505FEA-618A-4227-AA50-368C643A0475}" type="pres">
      <dgm:prSet presAssocID="{CA061162-88A6-4C73-8C67-C6C4BEAD104B}" presName="childShp" presStyleLbl="bgAccFollowNode1" presStyleIdx="0" presStyleCnt="2">
        <dgm:presLayoutVars>
          <dgm:bulletEnabled val="1"/>
        </dgm:presLayoutVars>
      </dgm:prSet>
      <dgm:spPr/>
    </dgm:pt>
    <dgm:pt modelId="{3CDC4A9A-2860-4676-A7E7-0192D52237DD}" type="pres">
      <dgm:prSet presAssocID="{2B9FA1E4-FDB4-420D-B579-ED349E15799C}" presName="spacing" presStyleCnt="0"/>
      <dgm:spPr/>
    </dgm:pt>
    <dgm:pt modelId="{4DB993D1-4B48-483A-B339-B67D0696824C}" type="pres">
      <dgm:prSet presAssocID="{915D31A0-BE8C-4B46-9B66-5FB360D91818}" presName="linNode" presStyleCnt="0"/>
      <dgm:spPr/>
    </dgm:pt>
    <dgm:pt modelId="{B047E51A-4449-4058-A975-49040B1D1961}" type="pres">
      <dgm:prSet presAssocID="{915D31A0-BE8C-4B46-9B66-5FB360D91818}" presName="parentShp" presStyleLbl="node1" presStyleIdx="1" presStyleCnt="2">
        <dgm:presLayoutVars>
          <dgm:bulletEnabled val="1"/>
        </dgm:presLayoutVars>
      </dgm:prSet>
      <dgm:spPr/>
    </dgm:pt>
    <dgm:pt modelId="{A3D36255-68DD-44AD-B3F0-5E0932CA502A}" type="pres">
      <dgm:prSet presAssocID="{915D31A0-BE8C-4B46-9B66-5FB360D91818}" presName="childShp" presStyleLbl="bgAccFollowNode1" presStyleIdx="1" presStyleCnt="2">
        <dgm:presLayoutVars>
          <dgm:bulletEnabled val="1"/>
        </dgm:presLayoutVars>
      </dgm:prSet>
      <dgm:spPr/>
    </dgm:pt>
  </dgm:ptLst>
  <dgm:cxnLst>
    <dgm:cxn modelId="{C2D4610D-89AA-4B69-BFA8-B3C10E724131}" srcId="{CA061162-88A6-4C73-8C67-C6C4BEAD104B}" destId="{AF226B5D-C5B6-4211-8684-119D56FB0329}" srcOrd="0" destOrd="0" parTransId="{9C293FC2-462C-4249-A04A-5EABDCD9260D}" sibTransId="{5F4A8904-C6BD-44A5-AD4A-536912FD42C4}"/>
    <dgm:cxn modelId="{003D2018-6CF1-4A94-BA81-F3901C22F636}" type="presOf" srcId="{CA061162-88A6-4C73-8C67-C6C4BEAD104B}" destId="{3384F67A-DCBD-4220-9672-9FA0FEE0ABD1}" srcOrd="0" destOrd="0" presId="urn:microsoft.com/office/officeart/2005/8/layout/vList6"/>
    <dgm:cxn modelId="{62B0701E-1330-444B-9101-B225192BD6BF}" srcId="{500D0EC2-BB59-4058-9345-C2399CED786C}" destId="{915D31A0-BE8C-4B46-9B66-5FB360D91818}" srcOrd="1" destOrd="0" parTransId="{657915FA-0AC7-490C-8B2B-8BCE24FB9AE3}" sibTransId="{E048123F-417C-4A31-A334-D86570297394}"/>
    <dgm:cxn modelId="{AA816424-BF82-433A-BB92-C9D2EC9CBC12}" type="presOf" srcId="{241D3918-4961-4FFC-AE25-FD2D2ACDED00}" destId="{C2505FEA-618A-4227-AA50-368C643A0475}" srcOrd="0" destOrd="1" presId="urn:microsoft.com/office/officeart/2005/8/layout/vList6"/>
    <dgm:cxn modelId="{5895C229-658E-4959-95E7-1725B39C240B}" srcId="{915D31A0-BE8C-4B46-9B66-5FB360D91818}" destId="{8F0CA55B-D657-42F5-ACA5-D331CA76DA53}" srcOrd="4" destOrd="0" parTransId="{9216FF7D-0330-4787-A972-3552E110C21A}" sibTransId="{9DE74ADA-B4C9-4C47-8983-FB60DD726326}"/>
    <dgm:cxn modelId="{57A81232-8D66-4E7E-B9B7-BA6BE3D9CC83}" type="presOf" srcId="{952FA332-C33C-4C94-9B12-F32D951B18EF}" destId="{C2505FEA-618A-4227-AA50-368C643A0475}" srcOrd="0" destOrd="2" presId="urn:microsoft.com/office/officeart/2005/8/layout/vList6"/>
    <dgm:cxn modelId="{7D5EF532-920B-45EC-B831-222F03D76815}" type="presOf" srcId="{9194D0AE-21BD-4D56-A04D-0C42ED59FD0B}" destId="{A3D36255-68DD-44AD-B3F0-5E0932CA502A}" srcOrd="0" destOrd="0" presId="urn:microsoft.com/office/officeart/2005/8/layout/vList6"/>
    <dgm:cxn modelId="{48B4623A-CC85-4BBE-AC8D-478F12BA54D3}" srcId="{915D31A0-BE8C-4B46-9B66-5FB360D91818}" destId="{FD364789-202C-42A8-AA26-40D85C1749F9}" srcOrd="1" destOrd="0" parTransId="{F7FCFACC-B4FC-4B65-8391-6D5E91DF31D6}" sibTransId="{FE2A3E91-6353-45F9-82EB-EDFA6B2748E8}"/>
    <dgm:cxn modelId="{769CC162-990F-456A-B723-59CD6C078AFF}" srcId="{915D31A0-BE8C-4B46-9B66-5FB360D91818}" destId="{9FC54F6E-42D6-4901-85DB-1353076F2BFE}" srcOrd="3" destOrd="0" parTransId="{30AF6D27-CB72-4A1C-893A-EE847FDE4E7E}" sibTransId="{56CBBC36-D34A-443C-B162-887C1A54EF71}"/>
    <dgm:cxn modelId="{BD94E663-BDE2-413F-B1DD-D35808AA899E}" type="presOf" srcId="{89E3BF51-03B4-4FEA-A222-01DD311DC5D2}" destId="{A3D36255-68DD-44AD-B3F0-5E0932CA502A}" srcOrd="0" destOrd="2" presId="urn:microsoft.com/office/officeart/2005/8/layout/vList6"/>
    <dgm:cxn modelId="{15B74844-0D24-45AC-AAB1-1EA31F8697CC}" srcId="{915D31A0-BE8C-4B46-9B66-5FB360D91818}" destId="{9194D0AE-21BD-4D56-A04D-0C42ED59FD0B}" srcOrd="0" destOrd="0" parTransId="{350A4FBF-723B-426F-A402-309148BBBB6E}" sibTransId="{69073787-6A70-4CAB-9679-23F271B1853E}"/>
    <dgm:cxn modelId="{3188DF44-1588-4177-AAFB-C4A9B28B9D79}" type="presOf" srcId="{84D73477-D26F-4605-9759-9F682C33B54A}" destId="{A3D36255-68DD-44AD-B3F0-5E0932CA502A}" srcOrd="0" destOrd="5" presId="urn:microsoft.com/office/officeart/2005/8/layout/vList6"/>
    <dgm:cxn modelId="{9BA79165-D657-4677-9B60-32DD05DF2AD3}" srcId="{500D0EC2-BB59-4058-9345-C2399CED786C}" destId="{CA061162-88A6-4C73-8C67-C6C4BEAD104B}" srcOrd="0" destOrd="0" parTransId="{57553C02-DF8D-4430-8D9D-20766078B96B}" sibTransId="{2B9FA1E4-FDB4-420D-B579-ED349E15799C}"/>
    <dgm:cxn modelId="{1207CA6A-0DAA-4758-A815-71D8BA77E242}" srcId="{CA061162-88A6-4C73-8C67-C6C4BEAD104B}" destId="{24594C30-418C-4FBC-A2F5-36D3B015C5B9}" srcOrd="3" destOrd="0" parTransId="{29B94B0A-C464-46ED-A8A6-39CD0F273794}" sibTransId="{99C9FB22-D3EB-44A1-A516-E9B48E0CCADF}"/>
    <dgm:cxn modelId="{06A6CF6D-CC9B-4B76-AC82-3BCB85873183}" srcId="{915D31A0-BE8C-4B46-9B66-5FB360D91818}" destId="{89E3BF51-03B4-4FEA-A222-01DD311DC5D2}" srcOrd="2" destOrd="0" parTransId="{C29B0DF8-82BC-452B-9551-19DD237ABF89}" sibTransId="{A04723C0-9BCB-4531-B628-7FC3FC81A6F9}"/>
    <dgm:cxn modelId="{71F6F852-81BF-4074-8FCD-BBAAF27EFD83}" srcId="{CA061162-88A6-4C73-8C67-C6C4BEAD104B}" destId="{952FA332-C33C-4C94-9B12-F32D951B18EF}" srcOrd="2" destOrd="0" parTransId="{D34A5EEB-26B3-4E6A-82D3-D0CA60E3F6C4}" sibTransId="{7F3EBCA1-5305-46D4-8148-898B861E590C}"/>
    <dgm:cxn modelId="{0F995358-5021-4B12-903D-6473EAD90140}" type="presOf" srcId="{9FC54F6E-42D6-4901-85DB-1353076F2BFE}" destId="{A3D36255-68DD-44AD-B3F0-5E0932CA502A}" srcOrd="0" destOrd="3" presId="urn:microsoft.com/office/officeart/2005/8/layout/vList6"/>
    <dgm:cxn modelId="{548BB882-5CC7-4A28-8794-79BCB603149C}" srcId="{915D31A0-BE8C-4B46-9B66-5FB360D91818}" destId="{84D73477-D26F-4605-9759-9F682C33B54A}" srcOrd="5" destOrd="0" parTransId="{C689CE92-9D7A-4F28-BF35-676C2D005BC6}" sibTransId="{913F9455-BECB-4D05-ACF7-6203807E089B}"/>
    <dgm:cxn modelId="{B0076E99-B3A1-4C16-ACE2-0ED11CB898B8}" type="presOf" srcId="{FD364789-202C-42A8-AA26-40D85C1749F9}" destId="{A3D36255-68DD-44AD-B3F0-5E0932CA502A}" srcOrd="0" destOrd="1" presId="urn:microsoft.com/office/officeart/2005/8/layout/vList6"/>
    <dgm:cxn modelId="{5082BFA8-040C-479C-81AC-F5E60F0F2E11}" type="presOf" srcId="{500D0EC2-BB59-4058-9345-C2399CED786C}" destId="{9428F3DF-321F-4CAE-96AF-355C63642CD0}" srcOrd="0" destOrd="0" presId="urn:microsoft.com/office/officeart/2005/8/layout/vList6"/>
    <dgm:cxn modelId="{81B3ACAD-0223-4989-AE14-95D2FF92BB33}" type="presOf" srcId="{8F0CA55B-D657-42F5-ACA5-D331CA76DA53}" destId="{A3D36255-68DD-44AD-B3F0-5E0932CA502A}" srcOrd="0" destOrd="4" presId="urn:microsoft.com/office/officeart/2005/8/layout/vList6"/>
    <dgm:cxn modelId="{24A060B9-9AB9-46C8-AE67-692A0929BF41}" srcId="{CA061162-88A6-4C73-8C67-C6C4BEAD104B}" destId="{241D3918-4961-4FFC-AE25-FD2D2ACDED00}" srcOrd="1" destOrd="0" parTransId="{BA130E08-DB75-4106-92F4-85B8BE8C46DD}" sibTransId="{BB600E69-4D17-47F9-8A72-752A70F5A13C}"/>
    <dgm:cxn modelId="{335C88C5-26FC-4BF0-9E52-DC03740056F6}" type="presOf" srcId="{AF226B5D-C5B6-4211-8684-119D56FB0329}" destId="{C2505FEA-618A-4227-AA50-368C643A0475}" srcOrd="0" destOrd="0" presId="urn:microsoft.com/office/officeart/2005/8/layout/vList6"/>
    <dgm:cxn modelId="{498CC2C8-B285-4AF4-8CA6-CDB4A10ECD91}" type="presOf" srcId="{915D31A0-BE8C-4B46-9B66-5FB360D91818}" destId="{B047E51A-4449-4058-A975-49040B1D1961}" srcOrd="0" destOrd="0" presId="urn:microsoft.com/office/officeart/2005/8/layout/vList6"/>
    <dgm:cxn modelId="{7445DBD9-568E-4B92-8DD0-12E22099B42A}" type="presOf" srcId="{2ACAAEA7-F3FB-4D69-9B71-CE98297B111C}" destId="{C2505FEA-618A-4227-AA50-368C643A0475}" srcOrd="0" destOrd="4" presId="urn:microsoft.com/office/officeart/2005/8/layout/vList6"/>
    <dgm:cxn modelId="{3EFF53E8-365D-47C1-AC26-F582C3A96C23}" srcId="{CA061162-88A6-4C73-8C67-C6C4BEAD104B}" destId="{2ACAAEA7-F3FB-4D69-9B71-CE98297B111C}" srcOrd="4" destOrd="0" parTransId="{75F64938-4F25-4CFE-A00A-96DC7E08FEF8}" sibTransId="{438235C1-49A9-4EA2-9992-8B6D71245ADF}"/>
    <dgm:cxn modelId="{D03CD1ED-BE9A-4702-8406-534A9F8A98FD}" type="presOf" srcId="{24594C30-418C-4FBC-A2F5-36D3B015C5B9}" destId="{C2505FEA-618A-4227-AA50-368C643A0475}" srcOrd="0" destOrd="3" presId="urn:microsoft.com/office/officeart/2005/8/layout/vList6"/>
    <dgm:cxn modelId="{88907C44-C493-4E01-88EB-9DB2C066351F}" type="presParOf" srcId="{9428F3DF-321F-4CAE-96AF-355C63642CD0}" destId="{33807C19-6084-4661-929A-5D3B7792411D}" srcOrd="0" destOrd="0" presId="urn:microsoft.com/office/officeart/2005/8/layout/vList6"/>
    <dgm:cxn modelId="{59E6056C-1999-4FAF-82AA-84A02B06761C}" type="presParOf" srcId="{33807C19-6084-4661-929A-5D3B7792411D}" destId="{3384F67A-DCBD-4220-9672-9FA0FEE0ABD1}" srcOrd="0" destOrd="0" presId="urn:microsoft.com/office/officeart/2005/8/layout/vList6"/>
    <dgm:cxn modelId="{F65207ED-DECF-4893-9B89-50B2097E16D7}" type="presParOf" srcId="{33807C19-6084-4661-929A-5D3B7792411D}" destId="{C2505FEA-618A-4227-AA50-368C643A0475}" srcOrd="1" destOrd="0" presId="urn:microsoft.com/office/officeart/2005/8/layout/vList6"/>
    <dgm:cxn modelId="{C286678D-603C-4F96-A121-548864141DE5}" type="presParOf" srcId="{9428F3DF-321F-4CAE-96AF-355C63642CD0}" destId="{3CDC4A9A-2860-4676-A7E7-0192D52237DD}" srcOrd="1" destOrd="0" presId="urn:microsoft.com/office/officeart/2005/8/layout/vList6"/>
    <dgm:cxn modelId="{B5713E87-93CD-4EBE-8308-F5BB806BB280}" type="presParOf" srcId="{9428F3DF-321F-4CAE-96AF-355C63642CD0}" destId="{4DB993D1-4B48-483A-B339-B67D0696824C}" srcOrd="2" destOrd="0" presId="urn:microsoft.com/office/officeart/2005/8/layout/vList6"/>
    <dgm:cxn modelId="{53031E99-F8DE-4499-B120-0090AD2597BF}" type="presParOf" srcId="{4DB993D1-4B48-483A-B339-B67D0696824C}" destId="{B047E51A-4449-4058-A975-49040B1D1961}" srcOrd="0" destOrd="0" presId="urn:microsoft.com/office/officeart/2005/8/layout/vList6"/>
    <dgm:cxn modelId="{33519C03-F18B-49D0-9721-579C926AE0EA}" type="presParOf" srcId="{4DB993D1-4B48-483A-B339-B67D0696824C}" destId="{A3D36255-68DD-44AD-B3F0-5E0932CA502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CCC29-BB75-4E8C-9524-6D89275B0411}">
      <dsp:nvSpPr>
        <dsp:cNvPr id="0" name=""/>
        <dsp:cNvSpPr/>
      </dsp:nvSpPr>
      <dsp:spPr>
        <a:xfrm>
          <a:off x="3724" y="477134"/>
          <a:ext cx="2239491" cy="6659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Mikroekonomia</a:t>
          </a:r>
          <a:endParaRPr lang="en-GB" sz="2000" kern="1200" dirty="0"/>
        </a:p>
      </dsp:txBody>
      <dsp:txXfrm>
        <a:off x="3724" y="477134"/>
        <a:ext cx="2239491" cy="665942"/>
      </dsp:txXfrm>
    </dsp:sp>
    <dsp:sp modelId="{5FD0E385-5381-4379-AD2F-30627A16F592}">
      <dsp:nvSpPr>
        <dsp:cNvPr id="0" name=""/>
        <dsp:cNvSpPr/>
      </dsp:nvSpPr>
      <dsp:spPr>
        <a:xfrm>
          <a:off x="3724" y="1143077"/>
          <a:ext cx="2239491" cy="1921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kern="1200" dirty="0"/>
            <a:t>Popyt, podaż</a:t>
          </a:r>
          <a:endParaRPr lang="en-GB" sz="2000" kern="1200" dirty="0"/>
        </a:p>
        <a:p>
          <a:pPr marL="228600" lvl="1" indent="-228600" algn="l" defTabSz="889000">
            <a:lnSpc>
              <a:spcPct val="90000"/>
            </a:lnSpc>
            <a:spcBef>
              <a:spcPct val="0"/>
            </a:spcBef>
            <a:spcAft>
              <a:spcPct val="15000"/>
            </a:spcAft>
            <a:buChar char="•"/>
          </a:pPr>
          <a:r>
            <a:rPr lang="pl-PL" sz="2000" kern="1200" dirty="0"/>
            <a:t>Rynek</a:t>
          </a:r>
          <a:endParaRPr lang="en-GB" sz="2000" kern="1200" dirty="0"/>
        </a:p>
        <a:p>
          <a:pPr marL="228600" lvl="1" indent="-228600" algn="l" defTabSz="889000">
            <a:lnSpc>
              <a:spcPct val="90000"/>
            </a:lnSpc>
            <a:spcBef>
              <a:spcPct val="0"/>
            </a:spcBef>
            <a:spcAft>
              <a:spcPct val="15000"/>
            </a:spcAft>
            <a:buChar char="•"/>
          </a:pPr>
          <a:r>
            <a:rPr lang="pl-PL" sz="2000" kern="1200" dirty="0"/>
            <a:t>Elastyczności cenowe popytu</a:t>
          </a:r>
          <a:endParaRPr lang="en-GB" sz="2000" kern="1200" dirty="0"/>
        </a:p>
        <a:p>
          <a:pPr marL="228600" lvl="1" indent="-228600" algn="l" defTabSz="889000">
            <a:lnSpc>
              <a:spcPct val="90000"/>
            </a:lnSpc>
            <a:spcBef>
              <a:spcPct val="0"/>
            </a:spcBef>
            <a:spcAft>
              <a:spcPct val="15000"/>
            </a:spcAft>
            <a:buChar char="•"/>
          </a:pPr>
          <a:r>
            <a:rPr lang="pl-PL" sz="2000" kern="1200" dirty="0"/>
            <a:t>Koszty, Przychody, Zyski</a:t>
          </a:r>
          <a:endParaRPr lang="en-GB" sz="2000" kern="1200" dirty="0"/>
        </a:p>
      </dsp:txBody>
      <dsp:txXfrm>
        <a:off x="3724" y="1143077"/>
        <a:ext cx="2239491" cy="1921499"/>
      </dsp:txXfrm>
    </dsp:sp>
    <dsp:sp modelId="{57343DC5-C26F-44CB-AF4C-6925B0A47FE4}">
      <dsp:nvSpPr>
        <dsp:cNvPr id="0" name=""/>
        <dsp:cNvSpPr/>
      </dsp:nvSpPr>
      <dsp:spPr>
        <a:xfrm>
          <a:off x="2556744" y="477134"/>
          <a:ext cx="2239491" cy="6659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Podstawy przedsiębiorczości</a:t>
          </a:r>
          <a:endParaRPr lang="en-GB" sz="2000" kern="1200" dirty="0"/>
        </a:p>
      </dsp:txBody>
      <dsp:txXfrm>
        <a:off x="2556744" y="477134"/>
        <a:ext cx="2239491" cy="665942"/>
      </dsp:txXfrm>
    </dsp:sp>
    <dsp:sp modelId="{5F145F4F-8530-4B53-8EE1-11F3962E5A69}">
      <dsp:nvSpPr>
        <dsp:cNvPr id="0" name=""/>
        <dsp:cNvSpPr/>
      </dsp:nvSpPr>
      <dsp:spPr>
        <a:xfrm>
          <a:off x="2556744" y="1143077"/>
          <a:ext cx="2239491" cy="1921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kern="1200" dirty="0"/>
            <a:t>Formy przedsiębiorstw</a:t>
          </a:r>
          <a:endParaRPr lang="en-GB" sz="2000" kern="1200" dirty="0"/>
        </a:p>
        <a:p>
          <a:pPr marL="228600" lvl="1" indent="-228600" algn="l" defTabSz="889000">
            <a:lnSpc>
              <a:spcPct val="90000"/>
            </a:lnSpc>
            <a:spcBef>
              <a:spcPct val="0"/>
            </a:spcBef>
            <a:spcAft>
              <a:spcPct val="15000"/>
            </a:spcAft>
            <a:buChar char="•"/>
          </a:pPr>
          <a:r>
            <a:rPr lang="pl-PL" sz="2000" kern="1200" dirty="0"/>
            <a:t>Rejestracja przedsiębiorstwa</a:t>
          </a:r>
          <a:endParaRPr lang="en-GB" sz="2000" kern="1200" dirty="0"/>
        </a:p>
        <a:p>
          <a:pPr marL="228600" lvl="1" indent="-228600" algn="l" defTabSz="889000">
            <a:lnSpc>
              <a:spcPct val="90000"/>
            </a:lnSpc>
            <a:spcBef>
              <a:spcPct val="0"/>
            </a:spcBef>
            <a:spcAft>
              <a:spcPct val="15000"/>
            </a:spcAft>
            <a:buChar char="•"/>
          </a:pPr>
          <a:r>
            <a:rPr lang="pl-PL" sz="2000" kern="1200" dirty="0"/>
            <a:t>Biznesplan</a:t>
          </a:r>
          <a:endParaRPr lang="en-GB" sz="2000" kern="1200" dirty="0"/>
        </a:p>
      </dsp:txBody>
      <dsp:txXfrm>
        <a:off x="2556744" y="1143077"/>
        <a:ext cx="2239491" cy="1921499"/>
      </dsp:txXfrm>
    </dsp:sp>
    <dsp:sp modelId="{0DCEEE45-5C1F-4C42-A08E-CECFC8ABCB7C}">
      <dsp:nvSpPr>
        <dsp:cNvPr id="0" name=""/>
        <dsp:cNvSpPr/>
      </dsp:nvSpPr>
      <dsp:spPr>
        <a:xfrm>
          <a:off x="5109764" y="477134"/>
          <a:ext cx="2239491" cy="6659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Makroekonomia</a:t>
          </a:r>
          <a:endParaRPr lang="en-GB" sz="2000" kern="1200" dirty="0"/>
        </a:p>
      </dsp:txBody>
      <dsp:txXfrm>
        <a:off x="5109764" y="477134"/>
        <a:ext cx="2239491" cy="665942"/>
      </dsp:txXfrm>
    </dsp:sp>
    <dsp:sp modelId="{01BC065A-9627-400F-AD04-4E4D1757A58D}">
      <dsp:nvSpPr>
        <dsp:cNvPr id="0" name=""/>
        <dsp:cNvSpPr/>
      </dsp:nvSpPr>
      <dsp:spPr>
        <a:xfrm>
          <a:off x="5109764" y="1143077"/>
          <a:ext cx="2239491" cy="1921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kern="1200" dirty="0"/>
            <a:t>System podatkowy</a:t>
          </a:r>
          <a:endParaRPr lang="en-GB" sz="2000" kern="1200" dirty="0"/>
        </a:p>
        <a:p>
          <a:pPr marL="228600" lvl="1" indent="-228600" algn="l" defTabSz="889000">
            <a:lnSpc>
              <a:spcPct val="90000"/>
            </a:lnSpc>
            <a:spcBef>
              <a:spcPct val="0"/>
            </a:spcBef>
            <a:spcAft>
              <a:spcPct val="15000"/>
            </a:spcAft>
            <a:buChar char="•"/>
          </a:pPr>
          <a:r>
            <a:rPr lang="pl-PL" sz="2000" kern="1200" dirty="0"/>
            <a:t>Rynek Pracy</a:t>
          </a:r>
          <a:endParaRPr lang="en-GB" sz="2000" kern="1200" dirty="0"/>
        </a:p>
      </dsp:txBody>
      <dsp:txXfrm>
        <a:off x="5109764" y="1143077"/>
        <a:ext cx="2239491" cy="1921499"/>
      </dsp:txXfrm>
    </dsp:sp>
    <dsp:sp modelId="{2213EF8D-CA06-4F9C-A6A6-1B194191B351}">
      <dsp:nvSpPr>
        <dsp:cNvPr id="0" name=""/>
        <dsp:cNvSpPr/>
      </dsp:nvSpPr>
      <dsp:spPr>
        <a:xfrm>
          <a:off x="7662784" y="477134"/>
          <a:ext cx="2239491" cy="6659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Podstawy finansów i rachunkowości</a:t>
          </a:r>
          <a:endParaRPr lang="en-GB" sz="2000" kern="1200" dirty="0"/>
        </a:p>
      </dsp:txBody>
      <dsp:txXfrm>
        <a:off x="7662784" y="477134"/>
        <a:ext cx="2239491" cy="665942"/>
      </dsp:txXfrm>
    </dsp:sp>
    <dsp:sp modelId="{9BCF6EE5-0B00-48C9-8D04-7A563E3A13F9}">
      <dsp:nvSpPr>
        <dsp:cNvPr id="0" name=""/>
        <dsp:cNvSpPr/>
      </dsp:nvSpPr>
      <dsp:spPr>
        <a:xfrm>
          <a:off x="7662784" y="1143077"/>
          <a:ext cx="2239491" cy="1921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kern="1200" dirty="0"/>
            <a:t>Bilans</a:t>
          </a:r>
          <a:endParaRPr lang="en-GB" sz="2000" kern="1200" dirty="0"/>
        </a:p>
        <a:p>
          <a:pPr marL="228600" lvl="1" indent="-228600" algn="l" defTabSz="889000">
            <a:lnSpc>
              <a:spcPct val="90000"/>
            </a:lnSpc>
            <a:spcBef>
              <a:spcPct val="0"/>
            </a:spcBef>
            <a:spcAft>
              <a:spcPct val="15000"/>
            </a:spcAft>
            <a:buChar char="•"/>
          </a:pPr>
          <a:r>
            <a:rPr lang="pl-PL" sz="2000" kern="1200" dirty="0"/>
            <a:t>Rachunek wyników</a:t>
          </a:r>
          <a:endParaRPr lang="en-GB" sz="2000" kern="1200" dirty="0"/>
        </a:p>
        <a:p>
          <a:pPr marL="228600" lvl="1" indent="-228600" algn="l" defTabSz="889000">
            <a:lnSpc>
              <a:spcPct val="90000"/>
            </a:lnSpc>
            <a:spcBef>
              <a:spcPct val="0"/>
            </a:spcBef>
            <a:spcAft>
              <a:spcPct val="15000"/>
            </a:spcAft>
            <a:buChar char="•"/>
          </a:pPr>
          <a:r>
            <a:rPr lang="pl-PL" sz="2000" kern="1200" dirty="0"/>
            <a:t>Płynność i rentowność</a:t>
          </a:r>
          <a:endParaRPr lang="en-GB" sz="2000" kern="1200" dirty="0"/>
        </a:p>
      </dsp:txBody>
      <dsp:txXfrm>
        <a:off x="7662784" y="1143077"/>
        <a:ext cx="2239491" cy="1921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3D85B-544B-425F-B3BB-5966931E08E5}">
      <dsp:nvSpPr>
        <dsp:cNvPr id="0" name=""/>
        <dsp:cNvSpPr/>
      </dsp:nvSpPr>
      <dsp:spPr>
        <a:xfrm>
          <a:off x="4953000" y="1466765"/>
          <a:ext cx="3504283" cy="608181"/>
        </a:xfrm>
        <a:custGeom>
          <a:avLst/>
          <a:gdLst/>
          <a:ahLst/>
          <a:cxnLst/>
          <a:rect l="0" t="0" r="0" b="0"/>
          <a:pathLst>
            <a:path>
              <a:moveTo>
                <a:pt x="0" y="0"/>
              </a:moveTo>
              <a:lnTo>
                <a:pt x="0" y="304090"/>
              </a:lnTo>
              <a:lnTo>
                <a:pt x="3504283" y="304090"/>
              </a:lnTo>
              <a:lnTo>
                <a:pt x="3504283" y="6081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0E66-B6C5-4B54-AEFD-7B4E97893675}">
      <dsp:nvSpPr>
        <dsp:cNvPr id="0" name=""/>
        <dsp:cNvSpPr/>
      </dsp:nvSpPr>
      <dsp:spPr>
        <a:xfrm>
          <a:off x="4907280" y="1466765"/>
          <a:ext cx="91440" cy="608181"/>
        </a:xfrm>
        <a:custGeom>
          <a:avLst/>
          <a:gdLst/>
          <a:ahLst/>
          <a:cxnLst/>
          <a:rect l="0" t="0" r="0" b="0"/>
          <a:pathLst>
            <a:path>
              <a:moveTo>
                <a:pt x="45720" y="0"/>
              </a:moveTo>
              <a:lnTo>
                <a:pt x="45720" y="6081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CAF33-0D23-4283-9328-6B210B202F62}">
      <dsp:nvSpPr>
        <dsp:cNvPr id="0" name=""/>
        <dsp:cNvSpPr/>
      </dsp:nvSpPr>
      <dsp:spPr>
        <a:xfrm>
          <a:off x="1448716" y="1466765"/>
          <a:ext cx="3504283" cy="608181"/>
        </a:xfrm>
        <a:custGeom>
          <a:avLst/>
          <a:gdLst/>
          <a:ahLst/>
          <a:cxnLst/>
          <a:rect l="0" t="0" r="0" b="0"/>
          <a:pathLst>
            <a:path>
              <a:moveTo>
                <a:pt x="3504283" y="0"/>
              </a:moveTo>
              <a:lnTo>
                <a:pt x="3504283" y="304090"/>
              </a:lnTo>
              <a:lnTo>
                <a:pt x="0" y="304090"/>
              </a:lnTo>
              <a:lnTo>
                <a:pt x="0" y="6081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CC3B2-8D62-4218-A3C8-0C5B39831D37}">
      <dsp:nvSpPr>
        <dsp:cNvPr id="0" name=""/>
        <dsp:cNvSpPr/>
      </dsp:nvSpPr>
      <dsp:spPr>
        <a:xfrm>
          <a:off x="3504948" y="18714"/>
          <a:ext cx="2896102" cy="1448051"/>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pl-PL" sz="5500" kern="1200" dirty="0"/>
            <a:t>Czynniki Produkcji</a:t>
          </a:r>
          <a:endParaRPr lang="en-GB" sz="5500" kern="1200" dirty="0"/>
        </a:p>
      </dsp:txBody>
      <dsp:txXfrm>
        <a:off x="3504948" y="18714"/>
        <a:ext cx="2896102" cy="1448051"/>
      </dsp:txXfrm>
    </dsp:sp>
    <dsp:sp modelId="{B21A0A42-70FD-4ECA-A43A-44EACCCB90F4}">
      <dsp:nvSpPr>
        <dsp:cNvPr id="0" name=""/>
        <dsp:cNvSpPr/>
      </dsp:nvSpPr>
      <dsp:spPr>
        <a:xfrm>
          <a:off x="665" y="2074946"/>
          <a:ext cx="2896102" cy="1448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pl-PL" sz="5500" kern="1200" dirty="0"/>
            <a:t>Ziemia</a:t>
          </a:r>
          <a:endParaRPr lang="en-GB" sz="5500" kern="1200" dirty="0"/>
        </a:p>
      </dsp:txBody>
      <dsp:txXfrm>
        <a:off x="665" y="2074946"/>
        <a:ext cx="2896102" cy="1448051"/>
      </dsp:txXfrm>
    </dsp:sp>
    <dsp:sp modelId="{BDB23CD8-5891-4BBC-906B-E761EE33A715}">
      <dsp:nvSpPr>
        <dsp:cNvPr id="0" name=""/>
        <dsp:cNvSpPr/>
      </dsp:nvSpPr>
      <dsp:spPr>
        <a:xfrm>
          <a:off x="3504948" y="2074946"/>
          <a:ext cx="2896102" cy="1448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pl-PL" sz="5500" kern="1200" dirty="0"/>
            <a:t>Kapitał</a:t>
          </a:r>
          <a:endParaRPr lang="en-GB" sz="5500" kern="1200" dirty="0"/>
        </a:p>
      </dsp:txBody>
      <dsp:txXfrm>
        <a:off x="3504948" y="2074946"/>
        <a:ext cx="2896102" cy="1448051"/>
      </dsp:txXfrm>
    </dsp:sp>
    <dsp:sp modelId="{92763C34-57CE-4A7F-BA59-D6B79444409A}">
      <dsp:nvSpPr>
        <dsp:cNvPr id="0" name=""/>
        <dsp:cNvSpPr/>
      </dsp:nvSpPr>
      <dsp:spPr>
        <a:xfrm>
          <a:off x="7009232" y="2074946"/>
          <a:ext cx="2896102" cy="1448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pl-PL" sz="5500" kern="1200" dirty="0"/>
            <a:t>Praca</a:t>
          </a:r>
          <a:endParaRPr lang="en-GB" sz="5500" kern="1200" dirty="0"/>
        </a:p>
      </dsp:txBody>
      <dsp:txXfrm>
        <a:off x="7009232" y="2074946"/>
        <a:ext cx="2896102" cy="1448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6902-8183-47FE-89E4-7EAEDB3995DB}">
      <dsp:nvSpPr>
        <dsp:cNvPr id="0" name=""/>
        <dsp:cNvSpPr/>
      </dsp:nvSpPr>
      <dsp:spPr>
        <a:xfrm rot="5400000">
          <a:off x="5842084" y="-2052370"/>
          <a:ext cx="1787988" cy="633983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a:t>kreatywność i innowacja,</a:t>
          </a:r>
        </a:p>
        <a:p>
          <a:pPr marL="171450" lvl="1" indent="-171450" algn="l" defTabSz="800100">
            <a:lnSpc>
              <a:spcPct val="90000"/>
            </a:lnSpc>
            <a:spcBef>
              <a:spcPct val="0"/>
            </a:spcBef>
            <a:spcAft>
              <a:spcPct val="15000"/>
            </a:spcAft>
            <a:buChar char="•"/>
          </a:pPr>
          <a:r>
            <a:rPr lang="pl-PL" sz="1800" kern="1200"/>
            <a:t>umiejętność wykorzystania pomysłów,</a:t>
          </a:r>
        </a:p>
        <a:p>
          <a:pPr marL="171450" lvl="1" indent="-171450" algn="l" defTabSz="800100">
            <a:lnSpc>
              <a:spcPct val="90000"/>
            </a:lnSpc>
            <a:spcBef>
              <a:spcPct val="0"/>
            </a:spcBef>
            <a:spcAft>
              <a:spcPct val="15000"/>
            </a:spcAft>
            <a:buChar char="•"/>
          </a:pPr>
          <a:r>
            <a:rPr lang="pl-PL" sz="1800" kern="1200"/>
            <a:t>akceptacja ryzyka (niepewności);</a:t>
          </a:r>
        </a:p>
      </dsp:txBody>
      <dsp:txXfrm rot="-5400000">
        <a:off x="3566159" y="310837"/>
        <a:ext cx="6252557" cy="1613424"/>
      </dsp:txXfrm>
    </dsp:sp>
    <dsp:sp modelId="{CF59A32F-56FD-4015-B62C-9EA2EF2D245C}">
      <dsp:nvSpPr>
        <dsp:cNvPr id="0" name=""/>
        <dsp:cNvSpPr/>
      </dsp:nvSpPr>
      <dsp:spPr>
        <a:xfrm>
          <a:off x="0" y="55"/>
          <a:ext cx="3566159" cy="2234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dirty="0"/>
            <a:t>Proces: (akt tworzenia i budowanie czegoś nowego, np. nowego przedsiębiorstwa lub produktu). </a:t>
          </a:r>
        </a:p>
        <a:p>
          <a:pPr marL="0" lvl="0" indent="0" algn="ctr" defTabSz="933450">
            <a:lnSpc>
              <a:spcPct val="90000"/>
            </a:lnSpc>
            <a:spcBef>
              <a:spcPct val="0"/>
            </a:spcBef>
            <a:spcAft>
              <a:spcPct val="35000"/>
            </a:spcAft>
            <a:buNone/>
          </a:pPr>
          <a:r>
            <a:rPr lang="pl-PL" sz="2100" kern="1200" dirty="0"/>
            <a:t>W procesie budowania ważne są:</a:t>
          </a:r>
        </a:p>
      </dsp:txBody>
      <dsp:txXfrm>
        <a:off x="109103" y="109158"/>
        <a:ext cx="3347953" cy="2016779"/>
      </dsp:txXfrm>
    </dsp:sp>
    <dsp:sp modelId="{7B172A4D-4348-4883-A6E0-AC829D50196E}">
      <dsp:nvSpPr>
        <dsp:cNvPr id="0" name=""/>
        <dsp:cNvSpPr/>
      </dsp:nvSpPr>
      <dsp:spPr>
        <a:xfrm rot="5400000">
          <a:off x="5842084" y="294364"/>
          <a:ext cx="1787988" cy="633983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l-PL" sz="1800" kern="1200"/>
            <a:t>dynamizmem, aktywnością,</a:t>
          </a:r>
        </a:p>
        <a:p>
          <a:pPr marL="171450" lvl="1" indent="-171450" algn="l" defTabSz="800100">
            <a:lnSpc>
              <a:spcPct val="90000"/>
            </a:lnSpc>
            <a:spcBef>
              <a:spcPct val="0"/>
            </a:spcBef>
            <a:spcAft>
              <a:spcPct val="15000"/>
            </a:spcAft>
            <a:buChar char="•"/>
          </a:pPr>
          <a:r>
            <a:rPr lang="pl-PL" sz="1800" kern="1200"/>
            <a:t>skłonnością do podejmowania ryzyka,</a:t>
          </a:r>
        </a:p>
        <a:p>
          <a:pPr marL="171450" lvl="1" indent="-171450" algn="l" defTabSz="800100">
            <a:lnSpc>
              <a:spcPct val="90000"/>
            </a:lnSpc>
            <a:spcBef>
              <a:spcPct val="0"/>
            </a:spcBef>
            <a:spcAft>
              <a:spcPct val="15000"/>
            </a:spcAft>
            <a:buChar char="•"/>
          </a:pPr>
          <a:r>
            <a:rPr lang="pl-PL" sz="1800" kern="1200"/>
            <a:t>umiejętnością przystosowywania się do zmieniających się warunków,</a:t>
          </a:r>
        </a:p>
        <a:p>
          <a:pPr marL="171450" lvl="1" indent="-171450" algn="l" defTabSz="800100">
            <a:lnSpc>
              <a:spcPct val="90000"/>
            </a:lnSpc>
            <a:spcBef>
              <a:spcPct val="0"/>
            </a:spcBef>
            <a:spcAft>
              <a:spcPct val="15000"/>
            </a:spcAft>
            <a:buChar char="•"/>
          </a:pPr>
          <a:r>
            <a:rPr lang="pl-PL" sz="1800" kern="1200"/>
            <a:t>dostrzeganiem szans i ich wykorzystywaniem,</a:t>
          </a:r>
        </a:p>
        <a:p>
          <a:pPr marL="171450" lvl="1" indent="-171450" algn="l" defTabSz="800100">
            <a:lnSpc>
              <a:spcPct val="90000"/>
            </a:lnSpc>
            <a:spcBef>
              <a:spcPct val="0"/>
            </a:spcBef>
            <a:spcAft>
              <a:spcPct val="15000"/>
            </a:spcAft>
            <a:buChar char="•"/>
          </a:pPr>
          <a:r>
            <a:rPr lang="pl-PL" sz="1800" kern="1200"/>
            <a:t>innowacyjnością i motoryką.</a:t>
          </a:r>
        </a:p>
      </dsp:txBody>
      <dsp:txXfrm rot="-5400000">
        <a:off x="3566159" y="2657571"/>
        <a:ext cx="6252557" cy="1613424"/>
      </dsp:txXfrm>
    </dsp:sp>
    <dsp:sp modelId="{EE84BB17-90B4-434A-A486-5BBAD14B0FC5}">
      <dsp:nvSpPr>
        <dsp:cNvPr id="0" name=""/>
        <dsp:cNvSpPr/>
      </dsp:nvSpPr>
      <dsp:spPr>
        <a:xfrm>
          <a:off x="0" y="2346791"/>
          <a:ext cx="3566159" cy="2234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l-PL" sz="2100" kern="1200"/>
            <a:t>Zespół cech: opisujących szczególny sposób postępowania człowieka. Przedsiębiorczość wyróżnia się:</a:t>
          </a:r>
        </a:p>
      </dsp:txBody>
      <dsp:txXfrm>
        <a:off x="109103" y="2455894"/>
        <a:ext cx="3347953" cy="2016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AA554-3485-4625-92D3-8000FF63CE4D}">
      <dsp:nvSpPr>
        <dsp:cNvPr id="0" name=""/>
        <dsp:cNvSpPr/>
      </dsp:nvSpPr>
      <dsp:spPr>
        <a:xfrm rot="5400000">
          <a:off x="6045030" y="-2306064"/>
          <a:ext cx="1382098" cy="633983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l-PL" sz="1600" kern="1200"/>
            <a:t>łatwa do wytworzenia i rozpowszechniania,</a:t>
          </a:r>
        </a:p>
        <a:p>
          <a:pPr marL="171450" lvl="1" indent="-171450" algn="l" defTabSz="711200">
            <a:lnSpc>
              <a:spcPct val="90000"/>
            </a:lnSpc>
            <a:spcBef>
              <a:spcPct val="0"/>
            </a:spcBef>
            <a:spcAft>
              <a:spcPct val="15000"/>
            </a:spcAft>
            <a:buChar char="•"/>
          </a:pPr>
          <a:r>
            <a:rPr lang="pl-PL" sz="1600" kern="1200"/>
            <a:t>trudna do ochrony i kontroli,</a:t>
          </a:r>
        </a:p>
        <a:p>
          <a:pPr marL="171450" lvl="1" indent="-171450" algn="l" defTabSz="711200">
            <a:lnSpc>
              <a:spcPct val="90000"/>
            </a:lnSpc>
            <a:spcBef>
              <a:spcPct val="0"/>
            </a:spcBef>
            <a:spcAft>
              <a:spcPct val="15000"/>
            </a:spcAft>
            <a:buChar char="•"/>
          </a:pPr>
          <a:r>
            <a:rPr lang="pl-PL" sz="1600" kern="1200"/>
            <a:t>ma wpływ na podejmowanie decyzji gospodarczych,</a:t>
          </a:r>
        </a:p>
        <a:p>
          <a:pPr marL="171450" lvl="1" indent="-171450" algn="l" defTabSz="711200">
            <a:lnSpc>
              <a:spcPct val="90000"/>
            </a:lnSpc>
            <a:spcBef>
              <a:spcPct val="0"/>
            </a:spcBef>
            <a:spcAft>
              <a:spcPct val="15000"/>
            </a:spcAft>
            <a:buChar char="•"/>
          </a:pPr>
          <a:r>
            <a:rPr lang="pl-PL" sz="1600" kern="1200"/>
            <a:t>nie można dwa razy sprzedać tej samej informacji jednemu kupującemu,</a:t>
          </a:r>
        </a:p>
        <a:p>
          <a:pPr marL="171450" lvl="1" indent="-171450" algn="l" defTabSz="711200">
            <a:lnSpc>
              <a:spcPct val="90000"/>
            </a:lnSpc>
            <a:spcBef>
              <a:spcPct val="0"/>
            </a:spcBef>
            <a:spcAft>
              <a:spcPct val="15000"/>
            </a:spcAft>
            <a:buChar char="•"/>
          </a:pPr>
          <a:r>
            <a:rPr lang="pl-PL" sz="1600" kern="1200"/>
            <a:t>nie można jej ocenić przed poznaniem.</a:t>
          </a:r>
        </a:p>
      </dsp:txBody>
      <dsp:txXfrm rot="-5400000">
        <a:off x="3566160" y="240274"/>
        <a:ext cx="6272371" cy="1247162"/>
      </dsp:txXfrm>
    </dsp:sp>
    <dsp:sp modelId="{FEA1445D-132E-4CBA-B1CD-BBFD2CA32B1B}">
      <dsp:nvSpPr>
        <dsp:cNvPr id="0" name=""/>
        <dsp:cNvSpPr/>
      </dsp:nvSpPr>
      <dsp:spPr>
        <a:xfrm>
          <a:off x="0" y="43"/>
          <a:ext cx="3566159" cy="17276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dirty="0"/>
            <a:t>Dział ekonomii, który zajmuje się badaniem w jaki sposób informacja wpływa na gospodarkę i decyzje gospodarcze.</a:t>
          </a:r>
        </a:p>
        <a:p>
          <a:pPr marL="0" lvl="0" indent="0" algn="ctr" defTabSz="711200">
            <a:lnSpc>
              <a:spcPct val="90000"/>
            </a:lnSpc>
            <a:spcBef>
              <a:spcPct val="0"/>
            </a:spcBef>
            <a:spcAft>
              <a:spcPct val="35000"/>
            </a:spcAft>
            <a:buNone/>
          </a:pPr>
          <a:r>
            <a:rPr lang="pl-PL" sz="1600" kern="1200" dirty="0"/>
            <a:t>Informacja ma szczególne właściwości w porównaniu z innymi rodzajami dóbr:</a:t>
          </a:r>
        </a:p>
      </dsp:txBody>
      <dsp:txXfrm>
        <a:off x="84336" y="84379"/>
        <a:ext cx="3397487" cy="1558951"/>
      </dsp:txXfrm>
    </dsp:sp>
    <dsp:sp modelId="{D1819770-E1BF-43D3-9DA3-6B35BAF77AE3}">
      <dsp:nvSpPr>
        <dsp:cNvPr id="0" name=""/>
        <dsp:cNvSpPr/>
      </dsp:nvSpPr>
      <dsp:spPr>
        <a:xfrm rot="5400000">
          <a:off x="6045030" y="-492060"/>
          <a:ext cx="1382098" cy="633983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pl-PL" sz="1600" kern="1200"/>
            <a:t>wielkość konsumpcji jednego podmiotu w zasadzie nie wpływa na konsumpcję innego,</a:t>
          </a:r>
        </a:p>
        <a:p>
          <a:pPr marL="171450" lvl="1" indent="-171450" algn="l" defTabSz="711200">
            <a:lnSpc>
              <a:spcPct val="90000"/>
            </a:lnSpc>
            <a:spcBef>
              <a:spcPct val="0"/>
            </a:spcBef>
            <a:spcAft>
              <a:spcPct val="15000"/>
            </a:spcAft>
            <a:buChar char="•"/>
          </a:pPr>
          <a:r>
            <a:rPr lang="pl-PL" sz="1600" kern="1200"/>
            <a:t>wykluczenie kogokolwiek z korzyści związanych z posiadaniem informacji jest trudne albo nieefektywne.</a:t>
          </a:r>
        </a:p>
      </dsp:txBody>
      <dsp:txXfrm rot="-5400000">
        <a:off x="3566160" y="2054278"/>
        <a:ext cx="6272371" cy="1247162"/>
      </dsp:txXfrm>
    </dsp:sp>
    <dsp:sp modelId="{1C3C8B30-98DC-4662-B924-B2B93F60FDC7}">
      <dsp:nvSpPr>
        <dsp:cNvPr id="0" name=""/>
        <dsp:cNvSpPr/>
      </dsp:nvSpPr>
      <dsp:spPr>
        <a:xfrm>
          <a:off x="0" y="1814047"/>
          <a:ext cx="3566159" cy="17276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l-PL" sz="1600" kern="1200"/>
            <a:t>Informacja ma cechy dobra publicznego:</a:t>
          </a:r>
        </a:p>
      </dsp:txBody>
      <dsp:txXfrm>
        <a:off x="84336" y="1898383"/>
        <a:ext cx="3397487" cy="1558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5FEA-618A-4227-AA50-368C643A0475}">
      <dsp:nvSpPr>
        <dsp:cNvPr id="0" name=""/>
        <dsp:cNvSpPr/>
      </dsp:nvSpPr>
      <dsp:spPr>
        <a:xfrm>
          <a:off x="4215865" y="688"/>
          <a:ext cx="6323797" cy="268524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pl-PL" sz="2100" kern="1200" dirty="0"/>
            <a:t>objaśnia, jak jest, dlaczego i co z tego wynika </a:t>
          </a:r>
          <a:endParaRPr lang="en-GB" sz="2100" kern="1200" dirty="0"/>
        </a:p>
        <a:p>
          <a:pPr marL="228600" lvl="1" indent="-228600" algn="l" defTabSz="933450">
            <a:lnSpc>
              <a:spcPct val="90000"/>
            </a:lnSpc>
            <a:spcBef>
              <a:spcPct val="0"/>
            </a:spcBef>
            <a:spcAft>
              <a:spcPct val="15000"/>
            </a:spcAft>
            <a:buFont typeface="Wingdings" panose="05000000000000000000" pitchFamily="2" charset="2"/>
            <a:buChar char=""/>
          </a:pPr>
          <a:r>
            <a:rPr lang="pl-PL" sz="2100" kern="1200" dirty="0"/>
            <a:t>bada rzeczywiste działanie gospodarki</a:t>
          </a:r>
        </a:p>
        <a:p>
          <a:pPr marL="228600" lvl="1" indent="-228600" algn="l" defTabSz="933450">
            <a:lnSpc>
              <a:spcPct val="90000"/>
            </a:lnSpc>
            <a:spcBef>
              <a:spcPct val="0"/>
            </a:spcBef>
            <a:spcAft>
              <a:spcPct val="15000"/>
            </a:spcAft>
            <a:buFont typeface="Wingdings" panose="05000000000000000000" pitchFamily="2" charset="2"/>
            <a:buNone/>
          </a:pPr>
          <a:endParaRPr lang="pl-PL" sz="2100" kern="1200" dirty="0"/>
        </a:p>
        <a:p>
          <a:pPr marL="228600" lvl="1" indent="-228600" algn="l" defTabSz="933450">
            <a:lnSpc>
              <a:spcPct val="90000"/>
            </a:lnSpc>
            <a:spcBef>
              <a:spcPct val="0"/>
            </a:spcBef>
            <a:spcAft>
              <a:spcPct val="15000"/>
            </a:spcAft>
            <a:buFont typeface="Wingdings" panose="05000000000000000000" pitchFamily="2" charset="2"/>
            <a:buNone/>
          </a:pPr>
          <a:r>
            <a:rPr lang="pl-PL" sz="2100" i="1" kern="1200" dirty="0"/>
            <a:t>Przykład:</a:t>
          </a:r>
          <a:endParaRPr lang="pl-PL" sz="2100" kern="1200" dirty="0"/>
        </a:p>
        <a:p>
          <a:pPr marL="228600" lvl="1" indent="-228600" algn="l" defTabSz="933450">
            <a:lnSpc>
              <a:spcPct val="90000"/>
            </a:lnSpc>
            <a:spcBef>
              <a:spcPct val="0"/>
            </a:spcBef>
            <a:spcAft>
              <a:spcPct val="15000"/>
            </a:spcAft>
            <a:buChar char="•"/>
          </a:pPr>
          <a:r>
            <a:rPr lang="pl-PL" sz="2100" kern="1200" dirty="0"/>
            <a:t>Cena równowagi leży na przecięciu krzywej popytu i podaży</a:t>
          </a:r>
          <a:endParaRPr lang="en-GB" sz="2100" kern="1200" dirty="0"/>
        </a:p>
      </dsp:txBody>
      <dsp:txXfrm>
        <a:off x="4215865" y="336343"/>
        <a:ext cx="5316832" cy="2013930"/>
      </dsp:txXfrm>
    </dsp:sp>
    <dsp:sp modelId="{3384F67A-DCBD-4220-9672-9FA0FEE0ABD1}">
      <dsp:nvSpPr>
        <dsp:cNvPr id="0" name=""/>
        <dsp:cNvSpPr/>
      </dsp:nvSpPr>
      <dsp:spPr>
        <a:xfrm>
          <a:off x="0" y="688"/>
          <a:ext cx="4215865" cy="2685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pl-PL" sz="5400" kern="1200" dirty="0"/>
            <a:t>Ekonomia pozytywna</a:t>
          </a:r>
          <a:endParaRPr lang="en-GB" sz="5400" kern="1200" dirty="0"/>
        </a:p>
      </dsp:txBody>
      <dsp:txXfrm>
        <a:off x="131083" y="131771"/>
        <a:ext cx="3953699" cy="2423074"/>
      </dsp:txXfrm>
    </dsp:sp>
    <dsp:sp modelId="{A3D36255-68DD-44AD-B3F0-5E0932CA502A}">
      <dsp:nvSpPr>
        <dsp:cNvPr id="0" name=""/>
        <dsp:cNvSpPr/>
      </dsp:nvSpPr>
      <dsp:spPr>
        <a:xfrm>
          <a:off x="4215865" y="2954453"/>
          <a:ext cx="6323797" cy="2685240"/>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pl-PL" sz="1400" kern="1200" dirty="0"/>
            <a:t>ocenia rzeczywistość i postuluje, jak powinno być, co należy zrobić, aby było lepiej</a:t>
          </a:r>
          <a:endParaRPr lang="en-GB" sz="1400" kern="1200" dirty="0"/>
        </a:p>
        <a:p>
          <a:pPr marL="114300" lvl="1" indent="-114300" algn="l" defTabSz="622300">
            <a:lnSpc>
              <a:spcPct val="90000"/>
            </a:lnSpc>
            <a:spcBef>
              <a:spcPct val="0"/>
            </a:spcBef>
            <a:spcAft>
              <a:spcPct val="15000"/>
            </a:spcAft>
            <a:buFont typeface="Wingdings" panose="05000000000000000000" pitchFamily="2" charset="2"/>
            <a:buChar char=""/>
          </a:pPr>
          <a:r>
            <a:rPr lang="pl-PL" sz="1400" kern="1200" dirty="0"/>
            <a:t>zaleca, co powinno się czynić</a:t>
          </a:r>
        </a:p>
        <a:p>
          <a:pPr marL="114300" lvl="1" indent="-114300" algn="l" defTabSz="622300">
            <a:lnSpc>
              <a:spcPct val="90000"/>
            </a:lnSpc>
            <a:spcBef>
              <a:spcPct val="0"/>
            </a:spcBef>
            <a:spcAft>
              <a:spcPct val="15000"/>
            </a:spcAft>
            <a:buFont typeface="Wingdings" panose="05000000000000000000" pitchFamily="2" charset="2"/>
            <a:buChar char=""/>
          </a:pPr>
          <a:r>
            <a:rPr lang="pl-PL" sz="1400" kern="1200" dirty="0"/>
            <a:t>jest często używana przez polityków</a:t>
          </a:r>
        </a:p>
        <a:p>
          <a:pPr marL="114300" lvl="1" indent="-114300" algn="l" defTabSz="622300">
            <a:lnSpc>
              <a:spcPct val="90000"/>
            </a:lnSpc>
            <a:spcBef>
              <a:spcPct val="0"/>
            </a:spcBef>
            <a:spcAft>
              <a:spcPct val="15000"/>
            </a:spcAft>
            <a:buFont typeface="Wingdings" panose="05000000000000000000" pitchFamily="2" charset="2"/>
            <a:buNone/>
          </a:pPr>
          <a:endParaRPr lang="pl-PL" sz="1400" kern="1200" dirty="0"/>
        </a:p>
        <a:p>
          <a:pPr marL="114300" lvl="1" indent="-114300" algn="l" defTabSz="622300">
            <a:lnSpc>
              <a:spcPct val="90000"/>
            </a:lnSpc>
            <a:spcBef>
              <a:spcPct val="0"/>
            </a:spcBef>
            <a:spcAft>
              <a:spcPct val="15000"/>
            </a:spcAft>
            <a:buFont typeface="Wingdings" panose="05000000000000000000" pitchFamily="2" charset="2"/>
            <a:buNone/>
          </a:pPr>
          <a:r>
            <a:rPr lang="pl-PL" sz="1400" i="1" kern="1200" dirty="0"/>
            <a:t>Przykład:</a:t>
          </a:r>
          <a:endParaRPr lang="pl-PL" sz="1400" kern="1200" dirty="0"/>
        </a:p>
        <a:p>
          <a:pPr marL="114300" lvl="1" indent="-114300" algn="l" defTabSz="622300">
            <a:lnSpc>
              <a:spcPct val="90000"/>
            </a:lnSpc>
            <a:spcBef>
              <a:spcPct val="0"/>
            </a:spcBef>
            <a:spcAft>
              <a:spcPct val="15000"/>
            </a:spcAft>
            <a:buFont typeface="Wingdings" panose="05000000000000000000" pitchFamily="2" charset="2"/>
            <a:buNone/>
          </a:pPr>
          <a:r>
            <a:rPr lang="pl-PL" sz="1400" kern="1200" dirty="0"/>
            <a:t>„Odejście od dotychczasowej polityki skrajnego liberalizmu pozwoliłoby na odwrócenie niekorzystnych tendencji panujących w gospodarce i przyniosłoby, odczuwalną przez wszystkich obywateli, poprawę poziomu życia.”</a:t>
          </a:r>
        </a:p>
      </dsp:txBody>
      <dsp:txXfrm>
        <a:off x="4215865" y="3290108"/>
        <a:ext cx="5316832" cy="2013930"/>
      </dsp:txXfrm>
    </dsp:sp>
    <dsp:sp modelId="{B047E51A-4449-4058-A975-49040B1D1961}">
      <dsp:nvSpPr>
        <dsp:cNvPr id="0" name=""/>
        <dsp:cNvSpPr/>
      </dsp:nvSpPr>
      <dsp:spPr>
        <a:xfrm>
          <a:off x="0" y="2954453"/>
          <a:ext cx="4215865" cy="2685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pl-PL" sz="5400" kern="1200" dirty="0"/>
            <a:t>Ekonomia normatywna</a:t>
          </a:r>
          <a:endParaRPr lang="en-GB" sz="5400" kern="1200" dirty="0"/>
        </a:p>
      </dsp:txBody>
      <dsp:txXfrm>
        <a:off x="131083" y="3085536"/>
        <a:ext cx="3953699" cy="24230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3B888DF-DB0A-4B43-B5E7-FEADE26079F6}" type="datetimeFigureOut">
              <a:rPr lang="en-GB" smtClean="0"/>
              <a:t>01/03/2025</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72147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54311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61139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01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2921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3B888DF-DB0A-4B43-B5E7-FEADE26079F6}" type="datetimeFigureOut">
              <a:rPr lang="en-GB" smtClean="0"/>
              <a:t>01/03/2025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205578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3B888DF-DB0A-4B43-B5E7-FEADE26079F6}" type="datetimeFigureOut">
              <a:rPr lang="en-GB" smtClean="0"/>
              <a:t>01/03/2025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2939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B888DF-DB0A-4B43-B5E7-FEADE26079F6}" type="datetimeFigureOut">
              <a:rPr lang="en-GB" smtClean="0"/>
              <a:t>01/03/2025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99711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B888DF-DB0A-4B43-B5E7-FEADE26079F6}" type="datetimeFigureOut">
              <a:rPr lang="en-GB" smtClean="0"/>
              <a:t>01/03/2025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421518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B888DF-DB0A-4B43-B5E7-FEADE26079F6}" type="datetimeFigureOut">
              <a:rPr lang="en-GB" smtClean="0"/>
              <a:t>01/03/2025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290023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3B888DF-DB0A-4B43-B5E7-FEADE26079F6}" type="datetimeFigureOut">
              <a:rPr lang="en-GB" smtClean="0"/>
              <a:t>01/03/2025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145775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196655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3B888DF-DB0A-4B43-B5E7-FEADE26079F6}" type="datetimeFigureOut">
              <a:rPr lang="en-GB" smtClean="0"/>
              <a:t>01/03/2025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73785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3B888DF-DB0A-4B43-B5E7-FEADE26079F6}" type="datetimeFigureOut">
              <a:rPr lang="en-GB" smtClean="0"/>
              <a:t>01/03/2025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25558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888DF-DB0A-4B43-B5E7-FEADE26079F6}" type="datetimeFigureOut">
              <a:rPr lang="en-GB" smtClean="0"/>
              <a:t>01/03/2025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339312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162724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B888DF-DB0A-4B43-B5E7-FEADE26079F6}" type="datetimeFigureOut">
              <a:rPr lang="en-GB" smtClean="0"/>
              <a:t>01/03/2025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9EE18D-ADD9-48FB-A3E0-1697A7BDC99E}" type="slidenum">
              <a:rPr lang="en-GB" smtClean="0"/>
              <a:t>‹#›</a:t>
            </a:fld>
            <a:endParaRPr lang="en-GB"/>
          </a:p>
        </p:txBody>
      </p:sp>
    </p:spTree>
    <p:extLst>
      <p:ext uri="{BB962C8B-B14F-4D97-AF65-F5344CB8AC3E}">
        <p14:creationId xmlns:p14="http://schemas.microsoft.com/office/powerpoint/2010/main" val="139832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B888DF-DB0A-4B43-B5E7-FEADE26079F6}" type="datetimeFigureOut">
              <a:rPr lang="en-GB" smtClean="0"/>
              <a:t>01/03/2025</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9EE18D-ADD9-48FB-A3E0-1697A7BDC99E}" type="slidenum">
              <a:rPr lang="en-GB" smtClean="0"/>
              <a:t>‹#›</a:t>
            </a:fld>
            <a:endParaRPr lang="en-GB"/>
          </a:p>
        </p:txBody>
      </p:sp>
    </p:spTree>
    <p:extLst>
      <p:ext uri="{BB962C8B-B14F-4D97-AF65-F5344CB8AC3E}">
        <p14:creationId xmlns:p14="http://schemas.microsoft.com/office/powerpoint/2010/main" val="3987242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med.net/arlem-award-2021-young-local-entrepreneurship-in-the-mediterranea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TqfbcNQUVb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l.wikipedia.org/wiki/Larry_Page" TargetMode="External"/><Relationship Id="rId3" Type="http://schemas.openxmlformats.org/officeDocument/2006/relationships/hyperlink" Target="https://marketbusinessnews.com/financial-glossary/factors-production-definition-meaning/" TargetMode="External"/><Relationship Id="rId7" Type="http://schemas.openxmlformats.org/officeDocument/2006/relationships/hyperlink" Target="https://pl.wikipedia.org/wiki/Steve_Jobs" TargetMode="External"/><Relationship Id="rId2" Type="http://schemas.openxmlformats.org/officeDocument/2006/relationships/hyperlink" Target="https://pl.wikipedia.org/wiki/Przedsi%C4%99biorczo%C5%9B%C4%87" TargetMode="External"/><Relationship Id="rId1" Type="http://schemas.openxmlformats.org/officeDocument/2006/relationships/slideLayout" Target="../slideLayouts/slideLayout2.xml"/><Relationship Id="rId6" Type="http://schemas.openxmlformats.org/officeDocument/2006/relationships/hyperlink" Target="https://pl.wikipedia.org/wiki/Jeff_Bezos" TargetMode="External"/><Relationship Id="rId5" Type="http://schemas.openxmlformats.org/officeDocument/2006/relationships/hyperlink" Target="https://en.wikipedia.org/wiki/Elon_Musk" TargetMode="External"/><Relationship Id="rId4" Type="http://schemas.openxmlformats.org/officeDocument/2006/relationships/hyperlink" Target="https://mises.org/library/forgotten-man-and-other-essays" TargetMode="External"/><Relationship Id="rId9" Type="http://schemas.openxmlformats.org/officeDocument/2006/relationships/hyperlink" Target="https://www.biography.com/business-figure/sergey-br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280E28-7F9F-46FF-91EE-79CC05D7CA17}"/>
              </a:ext>
            </a:extLst>
          </p:cNvPr>
          <p:cNvSpPr>
            <a:spLocks noGrp="1"/>
          </p:cNvSpPr>
          <p:nvPr>
            <p:ph type="ctrTitle"/>
          </p:nvPr>
        </p:nvSpPr>
        <p:spPr/>
        <p:txBody>
          <a:bodyPr/>
          <a:lstStyle/>
          <a:p>
            <a:r>
              <a:rPr lang="pl-PL" dirty="0"/>
              <a:t>Podstawy prowadzenia biznesu </a:t>
            </a:r>
            <a:r>
              <a:rPr lang="pl-PL"/>
              <a:t>- wprowadzenie</a:t>
            </a:r>
            <a:endParaRPr lang="en-GB" dirty="0"/>
          </a:p>
        </p:txBody>
      </p:sp>
      <p:sp>
        <p:nvSpPr>
          <p:cNvPr id="3" name="Podtytuł 2">
            <a:extLst>
              <a:ext uri="{FF2B5EF4-FFF2-40B4-BE49-F238E27FC236}">
                <a16:creationId xmlns:a16="http://schemas.microsoft.com/office/drawing/2014/main" id="{9525EAF2-21F7-4194-97AC-23B472C10A2B}"/>
              </a:ext>
            </a:extLst>
          </p:cNvPr>
          <p:cNvSpPr>
            <a:spLocks noGrp="1"/>
          </p:cNvSpPr>
          <p:nvPr>
            <p:ph type="subTitle" idx="1"/>
          </p:nvPr>
        </p:nvSpPr>
        <p:spPr/>
        <p:txBody>
          <a:bodyPr/>
          <a:lstStyle/>
          <a:p>
            <a:r>
              <a:rPr lang="pl-PL" dirty="0"/>
              <a:t>Dr hab. inż. Grzegorz Chodak, prof. </a:t>
            </a:r>
            <a:r>
              <a:rPr lang="pl-PL" dirty="0" err="1"/>
              <a:t>Pwr</a:t>
            </a:r>
            <a:endParaRPr lang="en-GB" dirty="0"/>
          </a:p>
        </p:txBody>
      </p:sp>
    </p:spTree>
    <p:extLst>
      <p:ext uri="{BB962C8B-B14F-4D97-AF65-F5344CB8AC3E}">
        <p14:creationId xmlns:p14="http://schemas.microsoft.com/office/powerpoint/2010/main" val="278619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A93086-4741-4C16-B330-D09F9E496FCE}"/>
              </a:ext>
            </a:extLst>
          </p:cNvPr>
          <p:cNvSpPr>
            <a:spLocks noGrp="1"/>
          </p:cNvSpPr>
          <p:nvPr>
            <p:ph type="title"/>
          </p:nvPr>
        </p:nvSpPr>
        <p:spPr/>
        <p:txBody>
          <a:bodyPr/>
          <a:lstStyle/>
          <a:p>
            <a:r>
              <a:rPr lang="pl-PL" dirty="0"/>
              <a:t>Kapitał</a:t>
            </a:r>
            <a:endParaRPr lang="en-GB" dirty="0"/>
          </a:p>
        </p:txBody>
      </p:sp>
      <p:sp>
        <p:nvSpPr>
          <p:cNvPr id="3" name="Symbol zastępczy zawartości 2">
            <a:extLst>
              <a:ext uri="{FF2B5EF4-FFF2-40B4-BE49-F238E27FC236}">
                <a16:creationId xmlns:a16="http://schemas.microsoft.com/office/drawing/2014/main" id="{D43E7DAB-03F6-4B30-9684-4A0CA4E5E79D}"/>
              </a:ext>
            </a:extLst>
          </p:cNvPr>
          <p:cNvSpPr>
            <a:spLocks noGrp="1"/>
          </p:cNvSpPr>
          <p:nvPr>
            <p:ph idx="1"/>
          </p:nvPr>
        </p:nvSpPr>
        <p:spPr/>
        <p:txBody>
          <a:bodyPr>
            <a:normAutofit/>
          </a:bodyPr>
          <a:lstStyle/>
          <a:p>
            <a:r>
              <a:rPr lang="pl-PL" dirty="0">
                <a:effectLst/>
                <a:ea typeface="Times New Roman" panose="02020603050405020304" pitchFamily="18" charset="0"/>
              </a:rPr>
              <a:t>jest zasobem przetworzonym. </a:t>
            </a:r>
          </a:p>
          <a:p>
            <a:r>
              <a:rPr lang="pl-PL" dirty="0">
                <a:effectLst/>
                <a:ea typeface="Times New Roman" panose="02020603050405020304" pitchFamily="18" charset="0"/>
              </a:rPr>
              <a:t>obejmuje wszelkiego typu maszyny i narzędzia oraz inne środki, których kombinacja z ziemią i pracą pozwala na wytworzenie określonych dóbr ekonomicznych.</a:t>
            </a:r>
          </a:p>
          <a:p>
            <a:r>
              <a:rPr lang="pl-PL" dirty="0"/>
              <a:t>kapitał może być materialny lub niematerialny</a:t>
            </a:r>
            <a:endParaRPr lang="en-GB" sz="3200" dirty="0"/>
          </a:p>
        </p:txBody>
      </p:sp>
      <p:pic>
        <p:nvPicPr>
          <p:cNvPr id="5" name="Obraz 4">
            <a:extLst>
              <a:ext uri="{FF2B5EF4-FFF2-40B4-BE49-F238E27FC236}">
                <a16:creationId xmlns:a16="http://schemas.microsoft.com/office/drawing/2014/main" id="{AFA951FE-CE47-4BF1-9378-C57A67F7FED6}"/>
              </a:ext>
            </a:extLst>
          </p:cNvPr>
          <p:cNvPicPr>
            <a:picLocks noChangeAspect="1"/>
          </p:cNvPicPr>
          <p:nvPr/>
        </p:nvPicPr>
        <p:blipFill>
          <a:blip r:embed="rId2"/>
          <a:stretch>
            <a:fillRect/>
          </a:stretch>
        </p:blipFill>
        <p:spPr>
          <a:xfrm>
            <a:off x="7819774" y="195753"/>
            <a:ext cx="2905125" cy="2324100"/>
          </a:xfrm>
          <a:prstGeom prst="rect">
            <a:avLst/>
          </a:prstGeom>
        </p:spPr>
      </p:pic>
    </p:spTree>
    <p:extLst>
      <p:ext uri="{BB962C8B-B14F-4D97-AF65-F5344CB8AC3E}">
        <p14:creationId xmlns:p14="http://schemas.microsoft.com/office/powerpoint/2010/main" val="33484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6ADF7-D743-4883-878C-BFA8F6CFF151}"/>
              </a:ext>
            </a:extLst>
          </p:cNvPr>
          <p:cNvSpPr>
            <a:spLocks noGrp="1"/>
          </p:cNvSpPr>
          <p:nvPr>
            <p:ph type="title"/>
          </p:nvPr>
        </p:nvSpPr>
        <p:spPr/>
        <p:txBody>
          <a:bodyPr/>
          <a:lstStyle/>
          <a:p>
            <a:r>
              <a:rPr lang="pl-PL" dirty="0"/>
              <a:t>Praca</a:t>
            </a:r>
            <a:endParaRPr lang="en-GB" dirty="0"/>
          </a:p>
        </p:txBody>
      </p:sp>
      <p:sp>
        <p:nvSpPr>
          <p:cNvPr id="3" name="Symbol zastępczy zawartości 2">
            <a:extLst>
              <a:ext uri="{FF2B5EF4-FFF2-40B4-BE49-F238E27FC236}">
                <a16:creationId xmlns:a16="http://schemas.microsoft.com/office/drawing/2014/main" id="{18F87B47-EE01-4614-8500-D5175B0BC7A3}"/>
              </a:ext>
            </a:extLst>
          </p:cNvPr>
          <p:cNvSpPr>
            <a:spLocks noGrp="1"/>
          </p:cNvSpPr>
          <p:nvPr>
            <p:ph idx="1"/>
          </p:nvPr>
        </p:nvSpPr>
        <p:spPr/>
        <p:txBody>
          <a:bodyPr>
            <a:normAutofit/>
          </a:bodyPr>
          <a:lstStyle/>
          <a:p>
            <a:r>
              <a:rPr lang="pl-PL" dirty="0">
                <a:effectLst/>
                <a:ea typeface="Times New Roman" panose="02020603050405020304" pitchFamily="18" charset="0"/>
              </a:rPr>
              <a:t>jest zasobem ludzkim, niezbędnym do wytworzenia dóbr.</a:t>
            </a:r>
          </a:p>
          <a:p>
            <a:r>
              <a:rPr lang="pl-PL" dirty="0">
                <a:effectLst/>
                <a:ea typeface="Times New Roman" panose="02020603050405020304" pitchFamily="18" charset="0"/>
              </a:rPr>
              <a:t> Im większa specjalizacja pracy i im wyższe wymagane umiejętności, tym wkład pracy w wytworzenie dobra jest większy</a:t>
            </a:r>
          </a:p>
          <a:p>
            <a:r>
              <a:rPr lang="pl-PL" dirty="0"/>
              <a:t>Praca może być fizyczna lub umysłowa</a:t>
            </a:r>
          </a:p>
          <a:p>
            <a:r>
              <a:rPr lang="pl-PL" dirty="0"/>
              <a:t>Siła robocza: niewykwalifikowana, nisko-wykwalifikowana, wysoko wykwalifikowana</a:t>
            </a:r>
            <a:endParaRPr lang="en-GB" sz="3200" dirty="0"/>
          </a:p>
        </p:txBody>
      </p:sp>
      <p:pic>
        <p:nvPicPr>
          <p:cNvPr id="5" name="Obraz 4">
            <a:extLst>
              <a:ext uri="{FF2B5EF4-FFF2-40B4-BE49-F238E27FC236}">
                <a16:creationId xmlns:a16="http://schemas.microsoft.com/office/drawing/2014/main" id="{C6B7E9FA-B208-47FC-8004-EC17E802CF5D}"/>
              </a:ext>
            </a:extLst>
          </p:cNvPr>
          <p:cNvPicPr>
            <a:picLocks noChangeAspect="1"/>
          </p:cNvPicPr>
          <p:nvPr/>
        </p:nvPicPr>
        <p:blipFill>
          <a:blip r:embed="rId2"/>
          <a:stretch>
            <a:fillRect/>
          </a:stretch>
        </p:blipFill>
        <p:spPr>
          <a:xfrm>
            <a:off x="8149388" y="93736"/>
            <a:ext cx="3055019" cy="2231751"/>
          </a:xfrm>
          <a:prstGeom prst="rect">
            <a:avLst/>
          </a:prstGeom>
        </p:spPr>
      </p:pic>
    </p:spTree>
    <p:extLst>
      <p:ext uri="{BB962C8B-B14F-4D97-AF65-F5344CB8AC3E}">
        <p14:creationId xmlns:p14="http://schemas.microsoft.com/office/powerpoint/2010/main" val="27365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0AC64B-30DE-44CD-A5A6-4E5282979C52}"/>
              </a:ext>
            </a:extLst>
          </p:cNvPr>
          <p:cNvSpPr>
            <a:spLocks noGrp="1"/>
          </p:cNvSpPr>
          <p:nvPr>
            <p:ph type="title"/>
          </p:nvPr>
        </p:nvSpPr>
        <p:spPr/>
        <p:txBody>
          <a:bodyPr/>
          <a:lstStyle/>
          <a:p>
            <a:r>
              <a:rPr lang="pl-PL" dirty="0"/>
              <a:t>Przedsiębiorczość</a:t>
            </a:r>
            <a:endParaRPr lang="en-GB" dirty="0"/>
          </a:p>
        </p:txBody>
      </p:sp>
      <p:sp>
        <p:nvSpPr>
          <p:cNvPr id="3" name="Symbol zastępczy zawartości 2">
            <a:extLst>
              <a:ext uri="{FF2B5EF4-FFF2-40B4-BE49-F238E27FC236}">
                <a16:creationId xmlns:a16="http://schemas.microsoft.com/office/drawing/2014/main" id="{E2AE7825-41EE-4244-AE1D-95B556861858}"/>
              </a:ext>
            </a:extLst>
          </p:cNvPr>
          <p:cNvSpPr>
            <a:spLocks noGrp="1"/>
          </p:cNvSpPr>
          <p:nvPr>
            <p:ph idx="1"/>
          </p:nvPr>
        </p:nvSpPr>
        <p:spPr/>
        <p:txBody>
          <a:bodyPr/>
          <a:lstStyle/>
          <a:p>
            <a:r>
              <a:rPr lang="pl-PL" b="0" i="0" dirty="0">
                <a:effectLst/>
              </a:rPr>
              <a:t>przedsiębiorczość definiowana jest jako swoista forma pracy lub jako czwarty (obok pracy, ziemi i </a:t>
            </a:r>
            <a:r>
              <a:rPr lang="pl-PL" b="0" i="0" u="none" strike="noStrike" dirty="0">
                <a:effectLst/>
              </a:rPr>
              <a:t>kapitału</a:t>
            </a:r>
            <a:r>
              <a:rPr lang="pl-PL" b="0" i="0" dirty="0">
                <a:effectLst/>
              </a:rPr>
              <a:t>) </a:t>
            </a:r>
            <a:r>
              <a:rPr lang="pl-PL" b="0" i="0" u="none" strike="noStrike" dirty="0">
                <a:effectLst/>
              </a:rPr>
              <a:t>czynnik produkcji</a:t>
            </a:r>
            <a:r>
              <a:rPr lang="pl-PL" b="0" i="0" dirty="0">
                <a:effectLst/>
              </a:rPr>
              <a:t>. </a:t>
            </a:r>
          </a:p>
          <a:p>
            <a:r>
              <a:rPr lang="pl-PL" b="0" i="0" dirty="0">
                <a:effectLst/>
              </a:rPr>
              <a:t>Główne cechy przedsiębiorców to: </a:t>
            </a:r>
          </a:p>
          <a:p>
            <a:pPr lvl="1"/>
            <a:r>
              <a:rPr lang="pl-PL" b="0" i="0" dirty="0">
                <a:effectLst/>
              </a:rPr>
              <a:t>umiejętność dostrzegania potrzeb i doskonalenia pomysłów, </a:t>
            </a:r>
          </a:p>
          <a:p>
            <a:pPr lvl="1"/>
            <a:r>
              <a:rPr lang="pl-PL" b="0" i="0" dirty="0">
                <a:effectLst/>
              </a:rPr>
              <a:t>zdolności do wykorzystywania nadarzających się okazji </a:t>
            </a:r>
          </a:p>
          <a:p>
            <a:pPr lvl="1"/>
            <a:r>
              <a:rPr lang="pl-PL" b="0" i="0" dirty="0">
                <a:effectLst/>
              </a:rPr>
              <a:t>gotowość do podejmowania </a:t>
            </a:r>
            <a:r>
              <a:rPr lang="pl-PL" b="0" i="0" u="none" strike="noStrike" dirty="0">
                <a:effectLst/>
              </a:rPr>
              <a:t>ryzyka</a:t>
            </a:r>
            <a:r>
              <a:rPr lang="pl-PL" b="0" i="0" dirty="0">
                <a:effectLst/>
              </a:rPr>
              <a:t>.</a:t>
            </a:r>
            <a:endParaRPr lang="en-GB" dirty="0"/>
          </a:p>
        </p:txBody>
      </p:sp>
      <p:pic>
        <p:nvPicPr>
          <p:cNvPr id="5" name="Obraz 4">
            <a:extLst>
              <a:ext uri="{FF2B5EF4-FFF2-40B4-BE49-F238E27FC236}">
                <a16:creationId xmlns:a16="http://schemas.microsoft.com/office/drawing/2014/main" id="{6BB75F6E-7273-472C-823B-810D6F0C2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44796" y="4215580"/>
            <a:ext cx="3742404" cy="2494936"/>
          </a:xfrm>
          <a:prstGeom prst="rect">
            <a:avLst/>
          </a:prstGeom>
        </p:spPr>
      </p:pic>
      <p:sp>
        <p:nvSpPr>
          <p:cNvPr id="6" name="pole tekstowe 5">
            <a:extLst>
              <a:ext uri="{FF2B5EF4-FFF2-40B4-BE49-F238E27FC236}">
                <a16:creationId xmlns:a16="http://schemas.microsoft.com/office/drawing/2014/main" id="{0B91CA57-01A2-4D2C-9AB0-A376F47C941F}"/>
              </a:ext>
            </a:extLst>
          </p:cNvPr>
          <p:cNvSpPr txBox="1"/>
          <p:nvPr/>
        </p:nvSpPr>
        <p:spPr>
          <a:xfrm>
            <a:off x="8819534" y="6856248"/>
            <a:ext cx="3018450" cy="237664"/>
          </a:xfrm>
          <a:prstGeom prst="rect">
            <a:avLst/>
          </a:prstGeom>
          <a:noFill/>
        </p:spPr>
        <p:txBody>
          <a:bodyPr wrap="square" rtlCol="0">
            <a:spAutoFit/>
          </a:bodyPr>
          <a:lstStyle/>
          <a:p>
            <a:r>
              <a:rPr lang="en-GB" sz="900">
                <a:hlinkClick r:id="rId3" tooltip="https://www.uni-med.net/arlem-award-2021-young-local-entrepreneurship-in-the-mediterranean/"/>
              </a:rPr>
              <a:t>To zdjęcie</a:t>
            </a:r>
            <a:r>
              <a:rPr lang="en-GB" sz="900"/>
              <a:t>, autor: Nieznany autor, licencja: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403837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62FC9E-D6BE-416F-9887-33C0E79351F5}"/>
              </a:ext>
            </a:extLst>
          </p:cNvPr>
          <p:cNvSpPr>
            <a:spLocks noGrp="1"/>
          </p:cNvSpPr>
          <p:nvPr>
            <p:ph type="title"/>
          </p:nvPr>
        </p:nvSpPr>
        <p:spPr/>
        <p:txBody>
          <a:bodyPr/>
          <a:lstStyle/>
          <a:p>
            <a:r>
              <a:rPr lang="pl-PL" dirty="0"/>
              <a:t>Przedsiębiorczość ma dwa wymiary</a:t>
            </a:r>
            <a:endParaRPr lang="en-GB" dirty="0"/>
          </a:p>
        </p:txBody>
      </p:sp>
      <p:graphicFrame>
        <p:nvGraphicFramePr>
          <p:cNvPr id="4" name="Symbol zastępczy zawartości 3">
            <a:extLst>
              <a:ext uri="{FF2B5EF4-FFF2-40B4-BE49-F238E27FC236}">
                <a16:creationId xmlns:a16="http://schemas.microsoft.com/office/drawing/2014/main" id="{61BF413A-CF62-42A3-B906-61A9E5CB8511}"/>
              </a:ext>
            </a:extLst>
          </p:cNvPr>
          <p:cNvGraphicFramePr>
            <a:graphicFrameLocks noGrp="1"/>
          </p:cNvGraphicFramePr>
          <p:nvPr>
            <p:ph idx="1"/>
            <p:extLst>
              <p:ext uri="{D42A27DB-BD31-4B8C-83A1-F6EECF244321}">
                <p14:modId xmlns:p14="http://schemas.microsoft.com/office/powerpoint/2010/main" val="2582430418"/>
              </p:ext>
            </p:extLst>
          </p:nvPr>
        </p:nvGraphicFramePr>
        <p:xfrm>
          <a:off x="1141412" y="1809134"/>
          <a:ext cx="9905999" cy="458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05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109B1-A5F8-4E0F-8FAF-5255AF8935A4}"/>
              </a:ext>
            </a:extLst>
          </p:cNvPr>
          <p:cNvSpPr>
            <a:spLocks noGrp="1"/>
          </p:cNvSpPr>
          <p:nvPr>
            <p:ph type="title"/>
          </p:nvPr>
        </p:nvSpPr>
        <p:spPr/>
        <p:txBody>
          <a:bodyPr/>
          <a:lstStyle/>
          <a:p>
            <a:r>
              <a:rPr lang="pl-PL" dirty="0"/>
              <a:t>Wielcy przedsiębiorcy - inspiracje</a:t>
            </a:r>
            <a:endParaRPr lang="en-GB" dirty="0"/>
          </a:p>
        </p:txBody>
      </p:sp>
      <p:sp>
        <p:nvSpPr>
          <p:cNvPr id="3" name="Symbol zastępczy zawartości 2">
            <a:extLst>
              <a:ext uri="{FF2B5EF4-FFF2-40B4-BE49-F238E27FC236}">
                <a16:creationId xmlns:a16="http://schemas.microsoft.com/office/drawing/2014/main" id="{4AC304ED-2050-443D-ABFC-4D7C03352DC6}"/>
              </a:ext>
            </a:extLst>
          </p:cNvPr>
          <p:cNvSpPr>
            <a:spLocks noGrp="1"/>
          </p:cNvSpPr>
          <p:nvPr>
            <p:ph idx="1"/>
          </p:nvPr>
        </p:nvSpPr>
        <p:spPr/>
        <p:txBody>
          <a:bodyPr/>
          <a:lstStyle/>
          <a:p>
            <a:endParaRPr lang="en-GB"/>
          </a:p>
        </p:txBody>
      </p:sp>
      <p:pic>
        <p:nvPicPr>
          <p:cNvPr id="4" name="Obraz 3">
            <a:extLst>
              <a:ext uri="{FF2B5EF4-FFF2-40B4-BE49-F238E27FC236}">
                <a16:creationId xmlns:a16="http://schemas.microsoft.com/office/drawing/2014/main" id="{037C8051-BCDE-4C42-B2A7-63FF1A30FC87}"/>
              </a:ext>
            </a:extLst>
          </p:cNvPr>
          <p:cNvPicPr>
            <a:picLocks noChangeAspect="1"/>
          </p:cNvPicPr>
          <p:nvPr/>
        </p:nvPicPr>
        <p:blipFill>
          <a:blip r:embed="rId2"/>
          <a:stretch>
            <a:fillRect/>
          </a:stretch>
        </p:blipFill>
        <p:spPr>
          <a:xfrm>
            <a:off x="221572" y="1757516"/>
            <a:ext cx="2689123" cy="4033685"/>
          </a:xfrm>
          <a:prstGeom prst="rect">
            <a:avLst/>
          </a:prstGeom>
        </p:spPr>
      </p:pic>
      <p:pic>
        <p:nvPicPr>
          <p:cNvPr id="5" name="Obraz 4">
            <a:extLst>
              <a:ext uri="{FF2B5EF4-FFF2-40B4-BE49-F238E27FC236}">
                <a16:creationId xmlns:a16="http://schemas.microsoft.com/office/drawing/2014/main" id="{028662A3-D089-444B-9A52-302A629DF490}"/>
              </a:ext>
            </a:extLst>
          </p:cNvPr>
          <p:cNvPicPr>
            <a:picLocks noChangeAspect="1"/>
          </p:cNvPicPr>
          <p:nvPr/>
        </p:nvPicPr>
        <p:blipFill>
          <a:blip r:embed="rId3"/>
          <a:stretch>
            <a:fillRect/>
          </a:stretch>
        </p:blipFill>
        <p:spPr>
          <a:xfrm>
            <a:off x="3178878" y="1949048"/>
            <a:ext cx="2591389" cy="3650619"/>
          </a:xfrm>
          <a:prstGeom prst="rect">
            <a:avLst/>
          </a:prstGeom>
        </p:spPr>
      </p:pic>
      <p:pic>
        <p:nvPicPr>
          <p:cNvPr id="6" name="Obraz 5">
            <a:extLst>
              <a:ext uri="{FF2B5EF4-FFF2-40B4-BE49-F238E27FC236}">
                <a16:creationId xmlns:a16="http://schemas.microsoft.com/office/drawing/2014/main" id="{8458E586-BC64-4339-81EA-165B342AA73F}"/>
              </a:ext>
            </a:extLst>
          </p:cNvPr>
          <p:cNvPicPr>
            <a:picLocks noChangeAspect="1"/>
          </p:cNvPicPr>
          <p:nvPr/>
        </p:nvPicPr>
        <p:blipFill>
          <a:blip r:embed="rId4"/>
          <a:stretch>
            <a:fillRect/>
          </a:stretch>
        </p:blipFill>
        <p:spPr>
          <a:xfrm>
            <a:off x="5996300" y="1858655"/>
            <a:ext cx="2364662" cy="3780503"/>
          </a:xfrm>
          <a:prstGeom prst="rect">
            <a:avLst/>
          </a:prstGeom>
        </p:spPr>
      </p:pic>
      <p:pic>
        <p:nvPicPr>
          <p:cNvPr id="7" name="Obraz 6">
            <a:extLst>
              <a:ext uri="{FF2B5EF4-FFF2-40B4-BE49-F238E27FC236}">
                <a16:creationId xmlns:a16="http://schemas.microsoft.com/office/drawing/2014/main" id="{FCCF9564-7496-4256-ADEF-43047115FBF2}"/>
              </a:ext>
            </a:extLst>
          </p:cNvPr>
          <p:cNvPicPr>
            <a:picLocks noChangeAspect="1"/>
          </p:cNvPicPr>
          <p:nvPr/>
        </p:nvPicPr>
        <p:blipFill>
          <a:blip r:embed="rId5"/>
          <a:stretch>
            <a:fillRect/>
          </a:stretch>
        </p:blipFill>
        <p:spPr>
          <a:xfrm>
            <a:off x="8807815" y="333784"/>
            <a:ext cx="2465629" cy="3288533"/>
          </a:xfrm>
          <a:prstGeom prst="rect">
            <a:avLst/>
          </a:prstGeom>
        </p:spPr>
      </p:pic>
      <p:pic>
        <p:nvPicPr>
          <p:cNvPr id="8" name="Obraz 7">
            <a:extLst>
              <a:ext uri="{FF2B5EF4-FFF2-40B4-BE49-F238E27FC236}">
                <a16:creationId xmlns:a16="http://schemas.microsoft.com/office/drawing/2014/main" id="{648167F8-C30E-411F-81D4-CB0D2162B75C}"/>
              </a:ext>
            </a:extLst>
          </p:cNvPr>
          <p:cNvPicPr>
            <a:picLocks noChangeAspect="1"/>
          </p:cNvPicPr>
          <p:nvPr/>
        </p:nvPicPr>
        <p:blipFill>
          <a:blip r:embed="rId6"/>
          <a:stretch>
            <a:fillRect/>
          </a:stretch>
        </p:blipFill>
        <p:spPr>
          <a:xfrm>
            <a:off x="8722128" y="3786405"/>
            <a:ext cx="2777349" cy="2777349"/>
          </a:xfrm>
          <a:prstGeom prst="rect">
            <a:avLst/>
          </a:prstGeom>
        </p:spPr>
      </p:pic>
    </p:spTree>
    <p:extLst>
      <p:ext uri="{BB962C8B-B14F-4D97-AF65-F5344CB8AC3E}">
        <p14:creationId xmlns:p14="http://schemas.microsoft.com/office/powerpoint/2010/main" val="162056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32D66-D93C-4C5D-90EA-E784D90D8AB5}"/>
              </a:ext>
            </a:extLst>
          </p:cNvPr>
          <p:cNvSpPr>
            <a:spLocks noGrp="1"/>
          </p:cNvSpPr>
          <p:nvPr>
            <p:ph type="title"/>
          </p:nvPr>
        </p:nvSpPr>
        <p:spPr/>
        <p:txBody>
          <a:bodyPr/>
          <a:lstStyle/>
          <a:p>
            <a:r>
              <a:rPr lang="pl-PL" dirty="0"/>
              <a:t>Rodzaje dóbr</a:t>
            </a:r>
            <a:endParaRPr lang="en-GB" dirty="0"/>
          </a:p>
        </p:txBody>
      </p:sp>
      <p:sp>
        <p:nvSpPr>
          <p:cNvPr id="3" name="Symbol zastępczy zawartości 2">
            <a:extLst>
              <a:ext uri="{FF2B5EF4-FFF2-40B4-BE49-F238E27FC236}">
                <a16:creationId xmlns:a16="http://schemas.microsoft.com/office/drawing/2014/main" id="{D362F97F-8E17-4494-A9AC-EC46F148DC95}"/>
              </a:ext>
            </a:extLst>
          </p:cNvPr>
          <p:cNvSpPr>
            <a:spLocks noGrp="1"/>
          </p:cNvSpPr>
          <p:nvPr>
            <p:ph idx="1"/>
          </p:nvPr>
        </p:nvSpPr>
        <p:spPr/>
        <p:txBody>
          <a:bodyPr/>
          <a:lstStyle/>
          <a:p>
            <a:r>
              <a:rPr lang="pl-PL" dirty="0"/>
              <a:t>Dobro ekonomiczne</a:t>
            </a:r>
          </a:p>
          <a:p>
            <a:r>
              <a:rPr lang="pl-PL" dirty="0"/>
              <a:t>Dobro negatywne</a:t>
            </a:r>
          </a:p>
          <a:p>
            <a:r>
              <a:rPr lang="pl-PL" dirty="0"/>
              <a:t>Dobro wolne</a:t>
            </a:r>
          </a:p>
          <a:p>
            <a:r>
              <a:rPr lang="pl-PL" dirty="0"/>
              <a:t>Dobro publiczne</a:t>
            </a:r>
          </a:p>
          <a:p>
            <a:r>
              <a:rPr lang="pl-PL" dirty="0"/>
              <a:t>Dobro konsumpcyjne, produkcyjne</a:t>
            </a:r>
          </a:p>
          <a:p>
            <a:r>
              <a:rPr lang="pl-PL" dirty="0"/>
              <a:t>Dobro niższego rzędu, pierwszej potrzeby, luksusowe</a:t>
            </a:r>
            <a:endParaRPr lang="en-GB" dirty="0"/>
          </a:p>
        </p:txBody>
      </p:sp>
    </p:spTree>
    <p:extLst>
      <p:ext uri="{BB962C8B-B14F-4D97-AF65-F5344CB8AC3E}">
        <p14:creationId xmlns:p14="http://schemas.microsoft.com/office/powerpoint/2010/main" val="368290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48E8E9-8AF8-4CA6-9DAF-7CEF00A33161}"/>
              </a:ext>
            </a:extLst>
          </p:cNvPr>
          <p:cNvSpPr>
            <a:spLocks noGrp="1"/>
          </p:cNvSpPr>
          <p:nvPr>
            <p:ph type="title"/>
          </p:nvPr>
        </p:nvSpPr>
        <p:spPr/>
        <p:txBody>
          <a:bodyPr/>
          <a:lstStyle/>
          <a:p>
            <a:r>
              <a:rPr lang="pl-PL" dirty="0"/>
              <a:t>Ekonomia informacji</a:t>
            </a:r>
            <a:endParaRPr lang="en-GB" dirty="0"/>
          </a:p>
        </p:txBody>
      </p:sp>
      <p:graphicFrame>
        <p:nvGraphicFramePr>
          <p:cNvPr id="4" name="Symbol zastępczy zawartości 3">
            <a:extLst>
              <a:ext uri="{FF2B5EF4-FFF2-40B4-BE49-F238E27FC236}">
                <a16:creationId xmlns:a16="http://schemas.microsoft.com/office/drawing/2014/main" id="{1BCD24CA-B0E8-497E-8E60-948D2C31B13A}"/>
              </a:ext>
            </a:extLst>
          </p:cNvPr>
          <p:cNvGraphicFramePr>
            <a:graphicFrameLocks noGrp="1"/>
          </p:cNvGraphicFramePr>
          <p:nvPr>
            <p:ph idx="1"/>
            <p:extLst>
              <p:ext uri="{D42A27DB-BD31-4B8C-83A1-F6EECF244321}">
                <p14:modId xmlns:p14="http://schemas.microsoft.com/office/powerpoint/2010/main" val="3991386749"/>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42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4F1810-E747-4BC1-9C2E-F6AAC4476012}"/>
              </a:ext>
            </a:extLst>
          </p:cNvPr>
          <p:cNvSpPr>
            <a:spLocks noGrp="1"/>
          </p:cNvSpPr>
          <p:nvPr>
            <p:ph type="title"/>
          </p:nvPr>
        </p:nvSpPr>
        <p:spPr/>
        <p:txBody>
          <a:bodyPr/>
          <a:lstStyle/>
          <a:p>
            <a:r>
              <a:rPr lang="pl-PL" sz="1800" dirty="0">
                <a:effectLst/>
                <a:latin typeface="Times New Roman" panose="02020603050405020304" pitchFamily="18" charset="0"/>
                <a:ea typeface="Times New Roman" panose="02020603050405020304" pitchFamily="18" charset="0"/>
              </a:rPr>
              <a:t>„Zapomniany człowiek” Sumnera</a:t>
            </a:r>
            <a:endParaRPr lang="en-GB" dirty="0"/>
          </a:p>
        </p:txBody>
      </p:sp>
      <p:sp>
        <p:nvSpPr>
          <p:cNvPr id="3" name="Symbol zastępczy zawartości 2">
            <a:extLst>
              <a:ext uri="{FF2B5EF4-FFF2-40B4-BE49-F238E27FC236}">
                <a16:creationId xmlns:a16="http://schemas.microsoft.com/office/drawing/2014/main" id="{490662F8-0AFF-4CA7-8A44-9BB9929115DE}"/>
              </a:ext>
            </a:extLst>
          </p:cNvPr>
          <p:cNvSpPr>
            <a:spLocks noGrp="1"/>
          </p:cNvSpPr>
          <p:nvPr>
            <p:ph idx="1"/>
          </p:nvPr>
        </p:nvSpPr>
        <p:spPr>
          <a:xfrm>
            <a:off x="1141412" y="2249486"/>
            <a:ext cx="9905999" cy="4199439"/>
          </a:xfrm>
        </p:spPr>
        <p:txBody>
          <a:bodyPr>
            <a:normAutofit/>
          </a:bodyPr>
          <a:lstStyle/>
          <a:p>
            <a:pPr marL="0" indent="0">
              <a:spcAft>
                <a:spcPts val="600"/>
              </a:spcAft>
              <a:buNone/>
            </a:pPr>
            <a:r>
              <a:rPr lang="pl-PL" sz="1800" dirty="0">
                <a:effectLst/>
                <a:latin typeface="Times New Roman" panose="02020603050405020304" pitchFamily="18" charset="0"/>
                <a:ea typeface="Times New Roman" panose="02020603050405020304" pitchFamily="18" charset="0"/>
              </a:rPr>
              <a:t>Wyobraźmy sobie czterech ludzi A, B, C oraz X.</a:t>
            </a:r>
          </a:p>
          <a:p>
            <a:pPr marL="0" indent="0" algn="just">
              <a:spcAft>
                <a:spcPts val="600"/>
              </a:spcAft>
              <a:buNone/>
            </a:pPr>
            <a:r>
              <a:rPr lang="pl-PL" sz="1800" dirty="0">
                <a:effectLst/>
                <a:latin typeface="Times New Roman" panose="02020603050405020304" pitchFamily="18" charset="0"/>
                <a:ea typeface="Times New Roman" panose="02020603050405020304" pitchFamily="18" charset="0"/>
              </a:rPr>
              <a:t>„Jeśli tylko A zauważy coś, co wydaje mu się złe, a od czego cierpi X, rozmawia o tej sprawie z B. Po tej rozmowie A i B proponują wprowadzenie prawa, które usunie zło i pomoże X. Prawo to określa co dla X powinien zrobić C, a w najlepszym przypadku, co dla X powinni zrobić A, B i C. Jeśli chodzi o A i B, którzy ustanawiają prawo odnoszące się do X w dobrej dla niego intencji, to warto powiedzieć jedynie to, że byłoby lepiej, gdyby pomogli mu bez ustanawiania jakiegokolwiek prawa. Ale chciałbym się przyjrzeć C, chciałbym pokazać kim on jest. Nazywam go Zapomnianym Człowiekiem. Prawdopodobnie termin ten nie jest najodpowiedniejszy. O człowieku tym nigdy się nie myśli. Jest ofiarą reformatora, intelektualisty społecznego i filantropa. Nim przejdę dalej, chciałbym pokazać ci, że zasługuje on na twoją uwagę zarówno ze względu na jego osobiste właściwości, jak i na liczne ciężary, jakie się na niego nakłada”.</a:t>
            </a:r>
          </a:p>
          <a:p>
            <a:endParaRPr lang="en-GB" dirty="0"/>
          </a:p>
        </p:txBody>
      </p:sp>
      <p:pic>
        <p:nvPicPr>
          <p:cNvPr id="2050" name="Picture 2" descr="The Forgotten Man and Other Essays by William Graham Sumner">
            <a:extLst>
              <a:ext uri="{FF2B5EF4-FFF2-40B4-BE49-F238E27FC236}">
                <a16:creationId xmlns:a16="http://schemas.microsoft.com/office/drawing/2014/main" id="{62537FB1-C07B-4D17-B161-E2BB2255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663" y="0"/>
            <a:ext cx="1878346" cy="28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6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2" name="Tytuł 1">
            <a:extLst>
              <a:ext uri="{FF2B5EF4-FFF2-40B4-BE49-F238E27FC236}">
                <a16:creationId xmlns:a16="http://schemas.microsoft.com/office/drawing/2014/main" id="{0B9C7FB7-BCD1-4B59-96D8-DCA68F978475}"/>
              </a:ext>
            </a:extLst>
          </p:cNvPr>
          <p:cNvSpPr>
            <a:spLocks noGrp="1"/>
          </p:cNvSpPr>
          <p:nvPr>
            <p:ph type="title"/>
          </p:nvPr>
        </p:nvSpPr>
        <p:spPr>
          <a:xfrm>
            <a:off x="1141413" y="1082673"/>
            <a:ext cx="2869416" cy="4708528"/>
          </a:xfrm>
        </p:spPr>
        <p:txBody>
          <a:bodyPr>
            <a:normAutofit/>
          </a:bodyPr>
          <a:lstStyle/>
          <a:p>
            <a:pPr algn="r"/>
            <a:r>
              <a:rPr lang="pl-PL" sz="3100" dirty="0"/>
              <a:t>Koszt alternatywny</a:t>
            </a:r>
            <a:endParaRPr lang="en-GB" sz="3100" dirty="0"/>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F7A2D02-9A2B-47D2-9E49-445283B745CE}"/>
              </a:ext>
            </a:extLst>
          </p:cNvPr>
          <p:cNvSpPr>
            <a:spLocks noGrp="1"/>
          </p:cNvSpPr>
          <p:nvPr>
            <p:ph idx="1"/>
          </p:nvPr>
        </p:nvSpPr>
        <p:spPr>
          <a:xfrm>
            <a:off x="5297763" y="1082673"/>
            <a:ext cx="5751237" cy="4708528"/>
          </a:xfrm>
        </p:spPr>
        <p:txBody>
          <a:bodyPr anchor="ctr">
            <a:normAutofit lnSpcReduction="10000"/>
          </a:bodyPr>
          <a:lstStyle/>
          <a:p>
            <a:r>
              <a:rPr lang="pl-PL" sz="1700" b="1" dirty="0">
                <a:effectLst/>
                <a:ea typeface="Times New Roman" panose="02020603050405020304" pitchFamily="18" charset="0"/>
              </a:rPr>
              <a:t>Kosztem alternatywnym </a:t>
            </a:r>
            <a:r>
              <a:rPr lang="pl-PL" sz="1700" dirty="0">
                <a:effectLst/>
                <a:ea typeface="Times New Roman" panose="02020603050405020304" pitchFamily="18" charset="0"/>
              </a:rPr>
              <a:t>(</a:t>
            </a:r>
            <a:r>
              <a:rPr lang="pl-PL" sz="1700" b="1" dirty="0">
                <a:effectLst/>
                <a:ea typeface="Times New Roman" panose="02020603050405020304" pitchFamily="18" charset="0"/>
              </a:rPr>
              <a:t>kosztem utraconych możliwości</a:t>
            </a:r>
            <a:r>
              <a:rPr lang="pl-PL" sz="1700" dirty="0">
                <a:effectLst/>
                <a:ea typeface="Times New Roman" panose="02020603050405020304" pitchFamily="18" charset="0"/>
              </a:rPr>
              <a:t>) są utracone możliwości robienia czegoś innego.</a:t>
            </a:r>
          </a:p>
          <a:p>
            <a:pPr marL="0" indent="0">
              <a:buNone/>
            </a:pPr>
            <a:endParaRPr lang="pl-PL" sz="1700" dirty="0">
              <a:effectLst/>
              <a:ea typeface="Times New Roman" panose="02020603050405020304" pitchFamily="18" charset="0"/>
            </a:endParaRPr>
          </a:p>
          <a:p>
            <a:r>
              <a:rPr lang="pl-PL" sz="1700" b="1" dirty="0">
                <a:effectLst/>
                <a:ea typeface="Times New Roman" panose="02020603050405020304" pitchFamily="18" charset="0"/>
              </a:rPr>
              <a:t>Koszt alternatywny</a:t>
            </a:r>
            <a:r>
              <a:rPr lang="pl-PL" sz="1700" dirty="0">
                <a:effectLst/>
                <a:ea typeface="Times New Roman" panose="02020603050405020304" pitchFamily="18" charset="0"/>
              </a:rPr>
              <a:t> pozyskania dodatkowej ilości dobra </a:t>
            </a:r>
            <a:r>
              <a:rPr lang="pl-PL" sz="1700" i="1" dirty="0">
                <a:effectLst/>
                <a:ea typeface="Times New Roman" panose="02020603050405020304" pitchFamily="18" charset="0"/>
              </a:rPr>
              <a:t>B</a:t>
            </a:r>
            <a:r>
              <a:rPr lang="pl-PL" sz="1700" dirty="0">
                <a:effectLst/>
                <a:ea typeface="Times New Roman" panose="02020603050405020304" pitchFamily="18" charset="0"/>
              </a:rPr>
              <a:t> to utrata pewnej ilości dobra </a:t>
            </a:r>
            <a:r>
              <a:rPr lang="pl-PL" sz="1700" i="1" dirty="0">
                <a:effectLst/>
                <a:ea typeface="Times New Roman" panose="02020603050405020304" pitchFamily="18" charset="0"/>
              </a:rPr>
              <a:t>A</a:t>
            </a:r>
            <a:r>
              <a:rPr lang="pl-PL" sz="1700" dirty="0">
                <a:effectLst/>
                <a:ea typeface="Times New Roman" panose="02020603050405020304" pitchFamily="18" charset="0"/>
              </a:rPr>
              <a:t>.</a:t>
            </a:r>
          </a:p>
          <a:p>
            <a:pPr marL="0" indent="0">
              <a:buNone/>
            </a:pPr>
            <a:endParaRPr lang="pl-PL" sz="1700" dirty="0">
              <a:effectLst/>
              <a:ea typeface="Times New Roman" panose="02020603050405020304" pitchFamily="18" charset="0"/>
            </a:endParaRPr>
          </a:p>
          <a:p>
            <a:r>
              <a:rPr lang="pl-PL" sz="1700" b="1" dirty="0">
                <a:effectLst/>
                <a:ea typeface="Times New Roman" panose="02020603050405020304" pitchFamily="18" charset="0"/>
              </a:rPr>
              <a:t>Koszt alternatywny </a:t>
            </a:r>
            <a:r>
              <a:rPr lang="pl-PL" sz="1700" dirty="0">
                <a:effectLst/>
                <a:ea typeface="Times New Roman" panose="02020603050405020304" pitchFamily="18" charset="0"/>
              </a:rPr>
              <a:t>jest to </a:t>
            </a:r>
            <a:r>
              <a:rPr lang="pl-PL" sz="1700" b="1" dirty="0">
                <a:effectLst/>
                <a:ea typeface="Times New Roman" panose="02020603050405020304" pitchFamily="18" charset="0"/>
              </a:rPr>
              <a:t>wartość najlepszej z możliwych korzyści, utraconej w wyniku dokonanego wyboru</a:t>
            </a:r>
            <a:r>
              <a:rPr lang="pl-PL" sz="1700" dirty="0">
                <a:effectLst/>
                <a:ea typeface="Times New Roman" panose="02020603050405020304" pitchFamily="18" charset="0"/>
              </a:rPr>
              <a:t>.</a:t>
            </a:r>
          </a:p>
          <a:p>
            <a:pPr marL="0" indent="0">
              <a:buNone/>
            </a:pPr>
            <a:endParaRPr lang="pl-PL" sz="1700" dirty="0">
              <a:effectLst/>
              <a:ea typeface="Times New Roman" panose="02020603050405020304" pitchFamily="18" charset="0"/>
            </a:endParaRPr>
          </a:p>
          <a:p>
            <a:r>
              <a:rPr lang="pl-PL" sz="1700" b="1" dirty="0">
                <a:effectLst/>
                <a:ea typeface="Times New Roman" panose="02020603050405020304" pitchFamily="18" charset="0"/>
              </a:rPr>
              <a:t>Koszt alternatywny</a:t>
            </a:r>
            <a:r>
              <a:rPr lang="pl-PL" sz="1700" dirty="0">
                <a:effectLst/>
                <a:ea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pl-PL" sz="1700" dirty="0">
                <a:effectLst/>
                <a:ea typeface="Times New Roman" panose="02020603050405020304" pitchFamily="18" charset="0"/>
              </a:rPr>
              <a:t>jest ponoszony przez podejmującego decyzję,</a:t>
            </a:r>
          </a:p>
          <a:p>
            <a:pPr marL="342900" lvl="0" indent="-342900">
              <a:buSzPts val="1000"/>
              <a:buFont typeface="Symbol" panose="05050102010706020507" pitchFamily="18" charset="2"/>
              <a:buChar char=""/>
              <a:tabLst>
                <a:tab pos="457200" algn="l"/>
              </a:tabLst>
            </a:pPr>
            <a:r>
              <a:rPr lang="pl-PL" sz="1700" dirty="0">
                <a:effectLst/>
                <a:ea typeface="Times New Roman" panose="02020603050405020304" pitchFamily="18" charset="0"/>
              </a:rPr>
              <a:t>ma subiektywny charakter.</a:t>
            </a:r>
          </a:p>
          <a:p>
            <a:endParaRPr lang="en-GB" sz="1700" dirty="0"/>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spTree>
    <p:extLst>
      <p:ext uri="{BB962C8B-B14F-4D97-AF65-F5344CB8AC3E}">
        <p14:creationId xmlns:p14="http://schemas.microsoft.com/office/powerpoint/2010/main" val="31236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B71E13-FECB-4151-AAFF-815D36BAB18D}"/>
              </a:ext>
            </a:extLst>
          </p:cNvPr>
          <p:cNvSpPr>
            <a:spLocks noGrp="1"/>
          </p:cNvSpPr>
          <p:nvPr>
            <p:ph type="title"/>
          </p:nvPr>
        </p:nvSpPr>
        <p:spPr/>
        <p:txBody>
          <a:bodyPr>
            <a:normAutofit/>
          </a:bodyPr>
          <a:lstStyle/>
          <a:p>
            <a:r>
              <a:rPr lang="pl-PL" dirty="0"/>
              <a:t>Założenie </a:t>
            </a:r>
            <a:r>
              <a:rPr lang="pl-PL" i="1" dirty="0" err="1"/>
              <a:t>ceteris</a:t>
            </a:r>
            <a:r>
              <a:rPr lang="pl-PL" i="1" dirty="0"/>
              <a:t> paribus</a:t>
            </a:r>
            <a:endParaRPr lang="en-GB" i="1" dirty="0"/>
          </a:p>
        </p:txBody>
      </p:sp>
      <p:sp>
        <p:nvSpPr>
          <p:cNvPr id="3" name="Symbol zastępczy zawartości 2">
            <a:extLst>
              <a:ext uri="{FF2B5EF4-FFF2-40B4-BE49-F238E27FC236}">
                <a16:creationId xmlns:a16="http://schemas.microsoft.com/office/drawing/2014/main" id="{3D9AEE1E-1D17-4A82-BF0D-C6BC115E963F}"/>
              </a:ext>
            </a:extLst>
          </p:cNvPr>
          <p:cNvSpPr>
            <a:spLocks noGrp="1"/>
          </p:cNvSpPr>
          <p:nvPr>
            <p:ph idx="1"/>
          </p:nvPr>
        </p:nvSpPr>
        <p:spPr>
          <a:xfrm>
            <a:off x="1141412" y="2249486"/>
            <a:ext cx="9905999" cy="3989995"/>
          </a:xfrm>
        </p:spPr>
        <p:txBody>
          <a:bodyPr>
            <a:normAutofit fontScale="92500" lnSpcReduction="20000"/>
          </a:bodyPr>
          <a:lstStyle/>
          <a:p>
            <a:pPr marL="0" indent="0" algn="just">
              <a:buNone/>
              <a:tabLst>
                <a:tab pos="180340" algn="l"/>
              </a:tabLst>
            </a:pPr>
            <a:r>
              <a:rPr lang="pl-PL" sz="1800" b="1" i="1" dirty="0" err="1">
                <a:effectLst/>
                <a:ea typeface="Times New Roman" panose="02020603050405020304" pitchFamily="18" charset="0"/>
              </a:rPr>
              <a:t>Ceteris</a:t>
            </a:r>
            <a:r>
              <a:rPr lang="pl-PL" sz="1800" b="1" i="1" dirty="0">
                <a:effectLst/>
                <a:ea typeface="Times New Roman" panose="02020603050405020304" pitchFamily="18" charset="0"/>
              </a:rPr>
              <a:t> paribus</a:t>
            </a:r>
            <a:r>
              <a:rPr lang="pl-PL" sz="1800" dirty="0">
                <a:effectLst/>
                <a:ea typeface="Times New Roman" panose="02020603050405020304" pitchFamily="18" charset="0"/>
              </a:rPr>
              <a:t> - „przy innych czynnikach nie zmienionych”.</a:t>
            </a:r>
          </a:p>
          <a:p>
            <a:pPr algn="just">
              <a:tabLst>
                <a:tab pos="180340" algn="l"/>
              </a:tabLst>
            </a:pPr>
            <a:endParaRPr lang="pl-PL" sz="1800" dirty="0">
              <a:effectLst/>
              <a:ea typeface="Times New Roman" panose="02020603050405020304" pitchFamily="18" charset="0"/>
            </a:endParaRPr>
          </a:p>
          <a:p>
            <a:pPr indent="180340" algn="just">
              <a:tabLst>
                <a:tab pos="180340" algn="l"/>
              </a:tabLst>
            </a:pPr>
            <a:r>
              <a:rPr lang="pl-PL" sz="1800" dirty="0">
                <a:effectLst/>
                <a:ea typeface="Times New Roman" panose="02020603050405020304" pitchFamily="18" charset="0"/>
              </a:rPr>
              <a:t>Pozwala ono wyeksponować i przeanalizować wpływ jednego lub kilku najważniejszych czynników określających daną zmienną (lub dane zjawisko) przy pominięciu innych, mniej istotnych. </a:t>
            </a:r>
          </a:p>
          <a:p>
            <a:pPr indent="180340" algn="just">
              <a:tabLst>
                <a:tab pos="180340" algn="l"/>
              </a:tabLst>
            </a:pPr>
            <a:r>
              <a:rPr lang="pl-PL" sz="1800" dirty="0">
                <a:effectLst/>
                <a:ea typeface="Times New Roman" panose="02020603050405020304" pitchFamily="18" charset="0"/>
              </a:rPr>
              <a:t>Takie uproszczenie jest często konieczne, aby można było w niezwykle skomplikowanym modelu zobaczyć zależności poszczególnych zmiennych.</a:t>
            </a:r>
          </a:p>
          <a:p>
            <a:pPr indent="0" algn="just">
              <a:spcAft>
                <a:spcPts val="1200"/>
              </a:spcAft>
              <a:buNone/>
              <a:tabLst>
                <a:tab pos="180340" algn="l"/>
              </a:tabLst>
            </a:pPr>
            <a:endParaRPr lang="pl-PL" sz="1800" b="1" dirty="0">
              <a:effectLst/>
              <a:ea typeface="Times New Roman" panose="02020603050405020304" pitchFamily="18" charset="0"/>
            </a:endParaRPr>
          </a:p>
          <a:p>
            <a:pPr indent="0" algn="just">
              <a:spcAft>
                <a:spcPts val="1200"/>
              </a:spcAft>
              <a:buNone/>
              <a:tabLst>
                <a:tab pos="180340" algn="l"/>
              </a:tabLst>
            </a:pPr>
            <a:r>
              <a:rPr lang="pl-PL" sz="1800" b="1" dirty="0">
                <a:effectLst/>
                <a:ea typeface="Times New Roman" panose="02020603050405020304" pitchFamily="18" charset="0"/>
              </a:rPr>
              <a:t>Przykład</a:t>
            </a:r>
            <a:endParaRPr lang="pl-PL" sz="1800" dirty="0">
              <a:effectLst/>
              <a:ea typeface="Times New Roman" panose="02020603050405020304" pitchFamily="18" charset="0"/>
            </a:endParaRPr>
          </a:p>
          <a:p>
            <a:pPr algn="just"/>
            <a:r>
              <a:rPr lang="pl-PL" sz="1800" dirty="0">
                <a:effectLst/>
                <a:ea typeface="Times New Roman" panose="02020603050405020304" pitchFamily="18" charset="0"/>
              </a:rPr>
              <a:t>Funkcja popytu względem ceny przedstawia zależność między wielkością zapotrzebowania a ceną dobra przy założeniu, że inne czynniki określające wielkość popytu nie ulegają zmianie.</a:t>
            </a:r>
          </a:p>
          <a:p>
            <a:endParaRPr lang="en-GB" dirty="0"/>
          </a:p>
        </p:txBody>
      </p:sp>
    </p:spTree>
    <p:extLst>
      <p:ext uri="{BB962C8B-B14F-4D97-AF65-F5344CB8AC3E}">
        <p14:creationId xmlns:p14="http://schemas.microsoft.com/office/powerpoint/2010/main" val="251669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9A90EB-27B2-45F6-90AF-9C28759C75F2}"/>
              </a:ext>
            </a:extLst>
          </p:cNvPr>
          <p:cNvSpPr>
            <a:spLocks noGrp="1"/>
          </p:cNvSpPr>
          <p:nvPr>
            <p:ph type="title"/>
          </p:nvPr>
        </p:nvSpPr>
        <p:spPr>
          <a:xfrm>
            <a:off x="1141413" y="116243"/>
            <a:ext cx="9905998" cy="1478570"/>
          </a:xfrm>
        </p:spPr>
        <p:txBody>
          <a:bodyPr/>
          <a:lstStyle/>
          <a:p>
            <a:r>
              <a:rPr lang="pl-PL" dirty="0"/>
              <a:t>Plan wykładu</a:t>
            </a:r>
            <a:endParaRPr lang="en-GB" dirty="0"/>
          </a:p>
        </p:txBody>
      </p:sp>
      <p:sp>
        <p:nvSpPr>
          <p:cNvPr id="3" name="Symbol zastępczy zawartości 2">
            <a:extLst>
              <a:ext uri="{FF2B5EF4-FFF2-40B4-BE49-F238E27FC236}">
                <a16:creationId xmlns:a16="http://schemas.microsoft.com/office/drawing/2014/main" id="{8F168B9E-F07D-41C2-9A8C-3051B2CDA22D}"/>
              </a:ext>
            </a:extLst>
          </p:cNvPr>
          <p:cNvSpPr>
            <a:spLocks noGrp="1"/>
          </p:cNvSpPr>
          <p:nvPr>
            <p:ph idx="1"/>
          </p:nvPr>
        </p:nvSpPr>
        <p:spPr>
          <a:xfrm>
            <a:off x="1534216" y="1290011"/>
            <a:ext cx="9905999" cy="5233140"/>
          </a:xfrm>
        </p:spPr>
        <p:txBody>
          <a:bodyPr>
            <a:normAutofit fontScale="47500" lnSpcReduction="20000"/>
          </a:bodyPr>
          <a:lstStyle/>
          <a:p>
            <a:pPr marL="457200" indent="-457200">
              <a:buFont typeface="+mj-lt"/>
              <a:buAutoNum type="arabicPeriod"/>
            </a:pPr>
            <a:r>
              <a:rPr lang="pl-PL" sz="3800" dirty="0"/>
              <a:t>Podstawowe pojęcia ekonomiczne – wprowadzanie</a:t>
            </a:r>
          </a:p>
          <a:p>
            <a:pPr marL="457200" indent="-457200">
              <a:buFont typeface="+mj-lt"/>
              <a:buAutoNum type="arabicPeriod"/>
            </a:pPr>
            <a:r>
              <a:rPr lang="pl-PL" sz="3800" dirty="0"/>
              <a:t>Popyt, podaż, cena równowagi, rynek</a:t>
            </a:r>
          </a:p>
          <a:p>
            <a:pPr marL="457200" indent="-457200">
              <a:buFont typeface="+mj-lt"/>
              <a:buAutoNum type="arabicPeriod"/>
            </a:pPr>
            <a:r>
              <a:rPr lang="pl-PL" sz="3800" dirty="0"/>
              <a:t>Elastyczności cenowe i dochodowe</a:t>
            </a:r>
          </a:p>
          <a:p>
            <a:pPr marL="457200" indent="-457200">
              <a:buFont typeface="+mj-lt"/>
              <a:buAutoNum type="arabicPeriod"/>
            </a:pPr>
            <a:r>
              <a:rPr lang="pl-PL" sz="3800" dirty="0"/>
              <a:t>Koszty, przychody i zyski</a:t>
            </a:r>
          </a:p>
          <a:p>
            <a:pPr marL="457200" indent="-457200">
              <a:buFont typeface="+mj-lt"/>
              <a:buAutoNum type="arabicPeriod"/>
            </a:pPr>
            <a:r>
              <a:rPr lang="pl-PL" sz="3800" dirty="0"/>
              <a:t>Struktury rynku</a:t>
            </a:r>
          </a:p>
          <a:p>
            <a:pPr marL="457200" indent="-457200">
              <a:buFont typeface="+mj-lt"/>
              <a:buAutoNum type="arabicPeriod"/>
            </a:pPr>
            <a:r>
              <a:rPr lang="pl-PL" sz="3800" dirty="0"/>
              <a:t>Formy przedsiębiorstw</a:t>
            </a:r>
          </a:p>
          <a:p>
            <a:pPr marL="457200" indent="-457200">
              <a:buFont typeface="+mj-lt"/>
              <a:buAutoNum type="arabicPeriod"/>
            </a:pPr>
            <a:r>
              <a:rPr lang="pl-PL" sz="3800" dirty="0"/>
              <a:t>Rejestracja działalności gospodarczej</a:t>
            </a:r>
          </a:p>
          <a:p>
            <a:pPr marL="457200" indent="-457200">
              <a:buFont typeface="+mj-lt"/>
              <a:buAutoNum type="arabicPeriod"/>
            </a:pPr>
            <a:r>
              <a:rPr lang="pl-PL" sz="3800" dirty="0"/>
              <a:t>Zalety i wady prowadzenia działalności gospodarczej</a:t>
            </a:r>
          </a:p>
          <a:p>
            <a:pPr marL="457200" indent="-457200">
              <a:buFont typeface="+mj-lt"/>
              <a:buAutoNum type="arabicPeriod"/>
            </a:pPr>
            <a:r>
              <a:rPr lang="pl-PL" sz="3800" dirty="0"/>
              <a:t>Plan biznesowy</a:t>
            </a:r>
          </a:p>
          <a:p>
            <a:pPr marL="457200" indent="-457200">
              <a:buFont typeface="+mj-lt"/>
              <a:buAutoNum type="arabicPeriod"/>
            </a:pPr>
            <a:r>
              <a:rPr lang="pl-PL" sz="3800" dirty="0"/>
              <a:t>Podatki</a:t>
            </a:r>
          </a:p>
          <a:p>
            <a:pPr marL="457200" indent="-457200">
              <a:buFont typeface="+mj-lt"/>
              <a:buAutoNum type="arabicPeriod"/>
            </a:pPr>
            <a:r>
              <a:rPr lang="pl-PL" sz="3800" dirty="0"/>
              <a:t>Rynek pracy</a:t>
            </a:r>
          </a:p>
          <a:p>
            <a:pPr marL="457200" indent="-457200">
              <a:buFont typeface="+mj-lt"/>
              <a:buAutoNum type="arabicPeriod"/>
            </a:pPr>
            <a:r>
              <a:rPr lang="pl-PL" sz="3800" dirty="0"/>
              <a:t>Firma w Internecie</a:t>
            </a:r>
          </a:p>
          <a:p>
            <a:pPr marL="457200" indent="-457200">
              <a:buFont typeface="+mj-lt"/>
              <a:buAutoNum type="arabicPeriod"/>
            </a:pPr>
            <a:r>
              <a:rPr lang="pl-PL" sz="3800" dirty="0"/>
              <a:t>Egzamin w postaci testu zaliczeniowego</a:t>
            </a:r>
          </a:p>
          <a:p>
            <a:pPr marL="457200" indent="-457200">
              <a:buFont typeface="+mj-lt"/>
              <a:buAutoNum type="arabicPeriod"/>
            </a:pPr>
            <a:endParaRPr lang="pl-PL" dirty="0"/>
          </a:p>
          <a:p>
            <a:endParaRPr lang="en-GB" dirty="0"/>
          </a:p>
        </p:txBody>
      </p:sp>
    </p:spTree>
    <p:extLst>
      <p:ext uri="{BB962C8B-B14F-4D97-AF65-F5344CB8AC3E}">
        <p14:creationId xmlns:p14="http://schemas.microsoft.com/office/powerpoint/2010/main" val="381184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A2A99DA8-7016-463E-9C6D-2827A7D22742}"/>
              </a:ext>
            </a:extLst>
          </p:cNvPr>
          <p:cNvGraphicFramePr>
            <a:graphicFrameLocks noGrp="1"/>
          </p:cNvGraphicFramePr>
          <p:nvPr>
            <p:ph idx="1"/>
            <p:extLst>
              <p:ext uri="{D42A27DB-BD31-4B8C-83A1-F6EECF244321}">
                <p14:modId xmlns:p14="http://schemas.microsoft.com/office/powerpoint/2010/main" val="3374562931"/>
              </p:ext>
            </p:extLst>
          </p:nvPr>
        </p:nvGraphicFramePr>
        <p:xfrm>
          <a:off x="962526" y="920839"/>
          <a:ext cx="10539663" cy="5640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59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863D80-B8D0-453E-9C9D-BD57747C2A7F}"/>
              </a:ext>
            </a:extLst>
          </p:cNvPr>
          <p:cNvSpPr>
            <a:spLocks noGrp="1"/>
          </p:cNvSpPr>
          <p:nvPr>
            <p:ph type="title"/>
          </p:nvPr>
        </p:nvSpPr>
        <p:spPr/>
        <p:txBody>
          <a:bodyPr/>
          <a:lstStyle/>
          <a:p>
            <a:r>
              <a:rPr lang="pl-PL" dirty="0"/>
              <a:t>Paradoks zbitej szyby</a:t>
            </a:r>
            <a:endParaRPr lang="en-GB" dirty="0"/>
          </a:p>
        </p:txBody>
      </p:sp>
      <p:sp>
        <p:nvSpPr>
          <p:cNvPr id="3" name="Symbol zastępczy zawartości 2">
            <a:extLst>
              <a:ext uri="{FF2B5EF4-FFF2-40B4-BE49-F238E27FC236}">
                <a16:creationId xmlns:a16="http://schemas.microsoft.com/office/drawing/2014/main" id="{A6627E95-182D-4F8E-BB4F-4EE553220AEB}"/>
              </a:ext>
            </a:extLst>
          </p:cNvPr>
          <p:cNvSpPr>
            <a:spLocks noGrp="1"/>
          </p:cNvSpPr>
          <p:nvPr>
            <p:ph idx="1"/>
          </p:nvPr>
        </p:nvSpPr>
        <p:spPr/>
        <p:txBody>
          <a:bodyPr/>
          <a:lstStyle/>
          <a:p>
            <a:pPr algn="just"/>
            <a:r>
              <a:rPr lang="pl-PL" sz="1800" dirty="0">
                <a:effectLst/>
                <a:latin typeface="Times New Roman" panose="02020603050405020304" pitchFamily="18" charset="0"/>
                <a:ea typeface="Times New Roman" panose="02020603050405020304" pitchFamily="18" charset="0"/>
              </a:rPr>
              <a:t>Sztuka ekonomii polega na tym, by spoglądać nie tylko na bezpośrednie, ale i na odległe skutki danego działania czy programu; by śledzić nie tylko konsekwencje, jakie dany program ma dla jednej grupy, ale jakie przynosi wszystkim.</a:t>
            </a:r>
          </a:p>
          <a:p>
            <a:pPr marL="2926080" indent="220980"/>
            <a:r>
              <a:rPr lang="pl-PL" sz="1800" b="1" i="1" kern="0" dirty="0">
                <a:effectLst/>
                <a:latin typeface="Times New Roman" panose="02020603050405020304" pitchFamily="18" charset="0"/>
              </a:rPr>
              <a:t>Henry </a:t>
            </a:r>
            <a:r>
              <a:rPr lang="pl-PL" sz="1800" b="1" i="1" kern="0" dirty="0" err="1">
                <a:effectLst/>
                <a:latin typeface="Times New Roman" panose="02020603050405020304" pitchFamily="18" charset="0"/>
              </a:rPr>
              <a:t>Hazlitt</a:t>
            </a:r>
            <a:endParaRPr lang="pl-PL" sz="1800" b="1" i="1" kern="0" dirty="0">
              <a:effectLst/>
              <a:latin typeface="Times New Roman" panose="02020603050405020304" pitchFamily="18" charset="0"/>
            </a:endParaRPr>
          </a:p>
          <a:p>
            <a:r>
              <a:rPr lang="en-GB" dirty="0">
                <a:hlinkClick r:id="rId2"/>
              </a:rPr>
              <a:t>https://www.youtube.com/watch?v=TqfbcNQUVbQ</a:t>
            </a:r>
            <a:endParaRPr lang="pl-PL" dirty="0"/>
          </a:p>
          <a:p>
            <a:endParaRPr lang="en-GB" dirty="0"/>
          </a:p>
        </p:txBody>
      </p:sp>
    </p:spTree>
    <p:extLst>
      <p:ext uri="{BB962C8B-B14F-4D97-AF65-F5344CB8AC3E}">
        <p14:creationId xmlns:p14="http://schemas.microsoft.com/office/powerpoint/2010/main" val="272953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80"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85"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0"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1"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2"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3"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4"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2" name="Tytuł 1">
            <a:extLst>
              <a:ext uri="{FF2B5EF4-FFF2-40B4-BE49-F238E27FC236}">
                <a16:creationId xmlns:a16="http://schemas.microsoft.com/office/drawing/2014/main" id="{6E9EDF80-305F-431F-B682-E885735229B5}"/>
              </a:ext>
            </a:extLst>
          </p:cNvPr>
          <p:cNvSpPr>
            <a:spLocks noGrp="1"/>
          </p:cNvSpPr>
          <p:nvPr>
            <p:ph type="title"/>
          </p:nvPr>
        </p:nvSpPr>
        <p:spPr>
          <a:xfrm>
            <a:off x="1141413" y="1082673"/>
            <a:ext cx="2869416" cy="4708528"/>
          </a:xfrm>
        </p:spPr>
        <p:txBody>
          <a:bodyPr>
            <a:normAutofit/>
          </a:bodyPr>
          <a:lstStyle/>
          <a:p>
            <a:pPr algn="r"/>
            <a:r>
              <a:rPr lang="pl-PL" sz="2800"/>
              <a:t>Podsumowanie</a:t>
            </a:r>
            <a:endParaRPr lang="en-GB" sz="2800"/>
          </a:p>
        </p:txBody>
      </p:sp>
      <p:cxnSp>
        <p:nvCxnSpPr>
          <p:cNvPr id="95"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4E95783-46B3-483E-872D-D7F0363EC967}"/>
              </a:ext>
            </a:extLst>
          </p:cNvPr>
          <p:cNvSpPr>
            <a:spLocks noGrp="1"/>
          </p:cNvSpPr>
          <p:nvPr>
            <p:ph idx="1"/>
          </p:nvPr>
        </p:nvSpPr>
        <p:spPr>
          <a:xfrm>
            <a:off x="5297763" y="1082673"/>
            <a:ext cx="5751237" cy="4708528"/>
          </a:xfrm>
        </p:spPr>
        <p:txBody>
          <a:bodyPr anchor="ctr">
            <a:normAutofit/>
          </a:bodyPr>
          <a:lstStyle/>
          <a:p>
            <a:r>
              <a:rPr lang="pl-PL" sz="1800"/>
              <a:t>Podstawowym problemem ekonomicznym jest rzadkość zasobów</a:t>
            </a:r>
          </a:p>
          <a:p>
            <a:r>
              <a:rPr lang="pl-PL" sz="1800"/>
              <a:t>Klasyczny trójpodział zasobów: Ziemia, Kapitał i Praca</a:t>
            </a:r>
          </a:p>
          <a:p>
            <a:r>
              <a:rPr lang="pl-PL" sz="1800"/>
              <a:t>Właściwe patrzenie ekonomiczne obejmuje długi okres i wszystkie grupy, których dotyczy dana analiza</a:t>
            </a:r>
          </a:p>
          <a:p>
            <a:endParaRPr lang="pl-PL" sz="1800"/>
          </a:p>
          <a:p>
            <a:endParaRPr lang="en-GB" sz="1800"/>
          </a:p>
        </p:txBody>
      </p:sp>
      <p:grpSp>
        <p:nvGrpSpPr>
          <p:cNvPr id="96"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97"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8"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9"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0"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1"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2"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3"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4"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5"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06"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spTree>
    <p:extLst>
      <p:ext uri="{BB962C8B-B14F-4D97-AF65-F5344CB8AC3E}">
        <p14:creationId xmlns:p14="http://schemas.microsoft.com/office/powerpoint/2010/main" val="119876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988914-6B03-4797-905F-3AFAC31E2D6A}"/>
              </a:ext>
            </a:extLst>
          </p:cNvPr>
          <p:cNvSpPr>
            <a:spLocks noGrp="1"/>
          </p:cNvSpPr>
          <p:nvPr>
            <p:ph type="title"/>
          </p:nvPr>
        </p:nvSpPr>
        <p:spPr/>
        <p:txBody>
          <a:bodyPr/>
          <a:lstStyle/>
          <a:p>
            <a:r>
              <a:rPr lang="pl-PL" dirty="0"/>
              <a:t>Bibliografia i Źródła obrazów</a:t>
            </a:r>
            <a:endParaRPr lang="en-GB" dirty="0"/>
          </a:p>
        </p:txBody>
      </p:sp>
      <p:sp>
        <p:nvSpPr>
          <p:cNvPr id="3" name="Symbol zastępczy zawartości 2">
            <a:extLst>
              <a:ext uri="{FF2B5EF4-FFF2-40B4-BE49-F238E27FC236}">
                <a16:creationId xmlns:a16="http://schemas.microsoft.com/office/drawing/2014/main" id="{DEB4367D-60D0-40B9-9B1E-A8C8646909D0}"/>
              </a:ext>
            </a:extLst>
          </p:cNvPr>
          <p:cNvSpPr>
            <a:spLocks noGrp="1"/>
          </p:cNvSpPr>
          <p:nvPr>
            <p:ph idx="1"/>
          </p:nvPr>
        </p:nvSpPr>
        <p:spPr/>
        <p:txBody>
          <a:bodyPr>
            <a:normAutofit fontScale="62500" lnSpcReduction="20000"/>
          </a:bodyPr>
          <a:lstStyle/>
          <a:p>
            <a:r>
              <a:rPr lang="pl-PL" dirty="0"/>
              <a:t>Literatura wymieniona na 3 slajdzie</a:t>
            </a:r>
          </a:p>
          <a:p>
            <a:r>
              <a:rPr lang="pl-PL" dirty="0">
                <a:hlinkClick r:id="rId2"/>
              </a:rPr>
              <a:t>https://pl.wikipedia.org/wiki/Przedsi%C4%99biorczo%C5%9B%C4%87</a:t>
            </a:r>
            <a:r>
              <a:rPr lang="pl-PL" dirty="0"/>
              <a:t> </a:t>
            </a:r>
          </a:p>
          <a:p>
            <a:r>
              <a:rPr lang="en-GB" dirty="0"/>
              <a:t>https://www.brainkart.com/article/Features-of-the-Factors-of-Production_33339/</a:t>
            </a:r>
            <a:endParaRPr lang="pl-PL" dirty="0"/>
          </a:p>
          <a:p>
            <a:r>
              <a:rPr lang="pl-PL" dirty="0">
                <a:hlinkClick r:id="rId3"/>
              </a:rPr>
              <a:t>https://marketbusinessnews.com/financial-glossary/factors-production-definition-meaning/</a:t>
            </a:r>
            <a:endParaRPr lang="pl-PL" dirty="0"/>
          </a:p>
          <a:p>
            <a:r>
              <a:rPr lang="pl-PL" dirty="0">
                <a:hlinkClick r:id="rId4"/>
              </a:rPr>
              <a:t>https://mises.org/library/forgotten-man-and-other-essays</a:t>
            </a:r>
            <a:r>
              <a:rPr lang="pl-PL" dirty="0"/>
              <a:t> </a:t>
            </a:r>
          </a:p>
          <a:p>
            <a:r>
              <a:rPr lang="pl-PL" dirty="0">
                <a:hlinkClick r:id="rId5"/>
              </a:rPr>
              <a:t>https://en.wikipedia.org/wiki/Elon_Musk</a:t>
            </a:r>
            <a:r>
              <a:rPr lang="pl-PL" dirty="0"/>
              <a:t> </a:t>
            </a:r>
          </a:p>
          <a:p>
            <a:r>
              <a:rPr lang="pl-PL" dirty="0">
                <a:hlinkClick r:id="rId6"/>
              </a:rPr>
              <a:t>https://pl.wikipedia.org/wiki/Jeff_Bezos</a:t>
            </a:r>
            <a:r>
              <a:rPr lang="pl-PL" dirty="0"/>
              <a:t> </a:t>
            </a:r>
          </a:p>
          <a:p>
            <a:r>
              <a:rPr lang="pl-PL" dirty="0">
                <a:hlinkClick r:id="rId7"/>
              </a:rPr>
              <a:t>https://pl.wikipedia.org/wiki/Steve_Jobs</a:t>
            </a:r>
            <a:endParaRPr lang="pl-PL" dirty="0"/>
          </a:p>
          <a:p>
            <a:r>
              <a:rPr lang="pl-PL" dirty="0">
                <a:hlinkClick r:id="rId8"/>
              </a:rPr>
              <a:t>https://pl.wikipedia.org/wiki/Larry_Page</a:t>
            </a:r>
            <a:endParaRPr lang="pl-PL" dirty="0"/>
          </a:p>
          <a:p>
            <a:r>
              <a:rPr lang="pl-PL" dirty="0">
                <a:hlinkClick r:id="rId9"/>
              </a:rPr>
              <a:t>https://www.biography.com/business-figure/sergey-brin</a:t>
            </a:r>
            <a:r>
              <a:rPr lang="pl-PL" dirty="0"/>
              <a:t> </a:t>
            </a:r>
          </a:p>
          <a:p>
            <a:endParaRPr lang="pl-PL" dirty="0"/>
          </a:p>
          <a:p>
            <a:endParaRPr lang="pl-PL" dirty="0"/>
          </a:p>
          <a:p>
            <a:endParaRPr lang="pl-PL" dirty="0"/>
          </a:p>
          <a:p>
            <a:endParaRPr lang="en-GB" dirty="0"/>
          </a:p>
        </p:txBody>
      </p:sp>
    </p:spTree>
    <p:extLst>
      <p:ext uri="{BB962C8B-B14F-4D97-AF65-F5344CB8AC3E}">
        <p14:creationId xmlns:p14="http://schemas.microsoft.com/office/powerpoint/2010/main" val="61046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FB9FFF-EAA7-4DBD-87FC-6904F646C40D}"/>
              </a:ext>
            </a:extLst>
          </p:cNvPr>
          <p:cNvSpPr>
            <a:spLocks noGrp="1"/>
          </p:cNvSpPr>
          <p:nvPr>
            <p:ph type="title"/>
          </p:nvPr>
        </p:nvSpPr>
        <p:spPr>
          <a:xfrm>
            <a:off x="1141413" y="-31863"/>
            <a:ext cx="9905998" cy="1478570"/>
          </a:xfrm>
        </p:spPr>
        <p:txBody>
          <a:bodyPr/>
          <a:lstStyle/>
          <a:p>
            <a:r>
              <a:rPr lang="pl-PL" dirty="0"/>
              <a:t>Literatura</a:t>
            </a:r>
            <a:endParaRPr lang="en-GB" dirty="0"/>
          </a:p>
        </p:txBody>
      </p:sp>
      <p:sp>
        <p:nvSpPr>
          <p:cNvPr id="3" name="Symbol zastępczy zawartości 2">
            <a:extLst>
              <a:ext uri="{FF2B5EF4-FFF2-40B4-BE49-F238E27FC236}">
                <a16:creationId xmlns:a16="http://schemas.microsoft.com/office/drawing/2014/main" id="{5DE74788-0C38-4283-9B20-6F4F508A849E}"/>
              </a:ext>
            </a:extLst>
          </p:cNvPr>
          <p:cNvSpPr>
            <a:spLocks noGrp="1"/>
          </p:cNvSpPr>
          <p:nvPr>
            <p:ph idx="1"/>
          </p:nvPr>
        </p:nvSpPr>
        <p:spPr>
          <a:xfrm>
            <a:off x="1141412" y="1146220"/>
            <a:ext cx="9905999" cy="5460642"/>
          </a:xfrm>
        </p:spPr>
        <p:txBody>
          <a:bodyPr>
            <a:normAutofit lnSpcReduction="10000"/>
          </a:bodyPr>
          <a:lstStyle/>
          <a:p>
            <a:pPr>
              <a:lnSpc>
                <a:spcPct val="115000"/>
              </a:lnSpc>
              <a:spcAft>
                <a:spcPts val="1000"/>
              </a:spcAft>
            </a:pPr>
            <a:r>
              <a:rPr lang="pl-PL" sz="1400" b="1" dirty="0">
                <a:latin typeface="Calibri" panose="020F0502020204030204" pitchFamily="34" charset="0"/>
                <a:cs typeface="Times New Roman" panose="02020603050405020304" pitchFamily="18" charset="0"/>
              </a:rPr>
              <a:t>Czarny Bogusław, Ryszard Rapacki (2002), Podstawy Ekonomii, Warszawa: PWE (wydanie II zmienione).</a:t>
            </a:r>
          </a:p>
          <a:p>
            <a:r>
              <a:rPr lang="pl-PL" sz="1400" b="1" dirty="0">
                <a:latin typeface="Calibri" panose="020F0502020204030204" pitchFamily="34" charset="0"/>
                <a:cs typeface="Times New Roman" panose="02020603050405020304" pitchFamily="18" charset="0"/>
              </a:rPr>
              <a:t> Broniecka Justyna (2021), Wszystko o prowadzeniu jednoosobowej działalności gospodarczej, Klim Baron Business Solutions</a:t>
            </a:r>
          </a:p>
          <a:p>
            <a:r>
              <a:rPr lang="pl-PL" sz="1400" b="1" dirty="0" err="1">
                <a:latin typeface="Calibri" panose="020F0502020204030204" pitchFamily="34" charset="0"/>
                <a:cs typeface="Times New Roman" panose="02020603050405020304" pitchFamily="18" charset="0"/>
              </a:rPr>
              <a:t>Galloway</a:t>
            </a:r>
            <a:r>
              <a:rPr lang="pl-PL" sz="1400" b="1" dirty="0">
                <a:latin typeface="Calibri" panose="020F0502020204030204" pitchFamily="34" charset="0"/>
                <a:cs typeface="Times New Roman" panose="02020603050405020304" pitchFamily="18" charset="0"/>
              </a:rPr>
              <a:t>, S. 2018. Wielka czwórka. Ukryte DNA: Amazon, Apple, Facebook i Google, </a:t>
            </a:r>
            <a:r>
              <a:rPr lang="pl-PL" sz="1400" b="1" dirty="0" err="1">
                <a:latin typeface="Calibri" panose="020F0502020204030204" pitchFamily="34" charset="0"/>
                <a:cs typeface="Times New Roman" panose="02020603050405020304" pitchFamily="18" charset="0"/>
              </a:rPr>
              <a:t>Rebis</a:t>
            </a:r>
            <a:r>
              <a:rPr lang="pl-PL" sz="1400" b="1" dirty="0">
                <a:latin typeface="Calibri" panose="020F0502020204030204" pitchFamily="34" charset="0"/>
                <a:cs typeface="Times New Roman" panose="02020603050405020304" pitchFamily="18" charset="0"/>
              </a:rPr>
              <a:t>, Poznań 2018.</a:t>
            </a:r>
          </a:p>
          <a:p>
            <a:r>
              <a:rPr lang="pl-PL" sz="1400" b="1" dirty="0" err="1">
                <a:latin typeface="Calibri" panose="020F0502020204030204" pitchFamily="34" charset="0"/>
                <a:cs typeface="Times New Roman" panose="02020603050405020304" pitchFamily="18" charset="0"/>
              </a:rPr>
              <a:t>Ashlee</a:t>
            </a:r>
            <a:r>
              <a:rPr lang="pl-PL" sz="1400" b="1" dirty="0">
                <a:latin typeface="Calibri" panose="020F0502020204030204" pitchFamily="34" charset="0"/>
                <a:cs typeface="Times New Roman" panose="02020603050405020304" pitchFamily="18" charset="0"/>
              </a:rPr>
              <a:t> </a:t>
            </a:r>
            <a:r>
              <a:rPr lang="pl-PL" sz="1400" b="1" dirty="0" err="1">
                <a:latin typeface="Calibri" panose="020F0502020204030204" pitchFamily="34" charset="0"/>
                <a:cs typeface="Times New Roman" panose="02020603050405020304" pitchFamily="18" charset="0"/>
              </a:rPr>
              <a:t>Vance</a:t>
            </a:r>
            <a:r>
              <a:rPr lang="pl-PL" sz="1400" b="1" dirty="0">
                <a:latin typeface="Calibri" panose="020F0502020204030204" pitchFamily="34" charset="0"/>
                <a:cs typeface="Times New Roman" panose="02020603050405020304" pitchFamily="18" charset="0"/>
              </a:rPr>
              <a:t>, 2017, </a:t>
            </a:r>
            <a:r>
              <a:rPr lang="pl-PL" sz="1400" b="1" dirty="0" err="1">
                <a:latin typeface="Calibri" panose="020F0502020204030204" pitchFamily="34" charset="0"/>
                <a:cs typeface="Times New Roman" panose="02020603050405020304" pitchFamily="18" charset="0"/>
              </a:rPr>
              <a:t>Elon</a:t>
            </a:r>
            <a:r>
              <a:rPr lang="pl-PL" sz="1400" b="1" dirty="0">
                <a:latin typeface="Calibri" panose="020F0502020204030204" pitchFamily="34" charset="0"/>
                <a:cs typeface="Times New Roman" panose="02020603050405020304" pitchFamily="18" charset="0"/>
              </a:rPr>
              <a:t> </a:t>
            </a:r>
            <a:r>
              <a:rPr lang="pl-PL" sz="1400" b="1" dirty="0" err="1">
                <a:latin typeface="Calibri" panose="020F0502020204030204" pitchFamily="34" charset="0"/>
                <a:cs typeface="Times New Roman" panose="02020603050405020304" pitchFamily="18" charset="0"/>
              </a:rPr>
              <a:t>Musk</a:t>
            </a:r>
            <a:r>
              <a:rPr lang="pl-PL" sz="1400" b="1" dirty="0">
                <a:latin typeface="Calibri" panose="020F0502020204030204" pitchFamily="34" charset="0"/>
                <a:cs typeface="Times New Roman" panose="02020603050405020304" pitchFamily="18" charset="0"/>
              </a:rPr>
              <a:t>. Biografia twórcy </a:t>
            </a:r>
            <a:r>
              <a:rPr lang="pl-PL" sz="1400" b="1" dirty="0" err="1">
                <a:latin typeface="Calibri" panose="020F0502020204030204" pitchFamily="34" charset="0"/>
                <a:cs typeface="Times New Roman" panose="02020603050405020304" pitchFamily="18" charset="0"/>
              </a:rPr>
              <a:t>PayPala</a:t>
            </a:r>
            <a:r>
              <a:rPr lang="pl-PL" sz="1400" b="1" dirty="0">
                <a:latin typeface="Calibri" panose="020F0502020204030204" pitchFamily="34" charset="0"/>
                <a:cs typeface="Times New Roman" panose="02020603050405020304" pitchFamily="18" charset="0"/>
              </a:rPr>
              <a:t>, Tesli, </a:t>
            </a:r>
            <a:r>
              <a:rPr lang="pl-PL" sz="1400" b="1" dirty="0" err="1">
                <a:latin typeface="Calibri" panose="020F0502020204030204" pitchFamily="34" charset="0"/>
                <a:cs typeface="Times New Roman" panose="02020603050405020304" pitchFamily="18" charset="0"/>
              </a:rPr>
              <a:t>SpaceX</a:t>
            </a:r>
            <a:r>
              <a:rPr lang="pl-PL" sz="1400" b="1" dirty="0">
                <a:latin typeface="Calibri" panose="020F0502020204030204" pitchFamily="34" charset="0"/>
                <a:cs typeface="Times New Roman" panose="02020603050405020304" pitchFamily="18" charset="0"/>
              </a:rPr>
              <a:t>, Społeczny Instytut Wydawniczy Znak</a:t>
            </a:r>
          </a:p>
          <a:p>
            <a:r>
              <a:rPr lang="pl-PL" sz="1400" b="1" dirty="0">
                <a:latin typeface="Calibri" panose="020F0502020204030204" pitchFamily="34" charset="0"/>
                <a:cs typeface="Times New Roman" panose="02020603050405020304" pitchFamily="18" charset="0"/>
              </a:rPr>
              <a:t>Strojek-Filus Marzena , Pfaff Józef, 2018, Podstawy Rachunkowości z </a:t>
            </a:r>
            <a:r>
              <a:rPr lang="pl-PL" sz="1400" b="1" dirty="0" err="1">
                <a:latin typeface="Calibri" panose="020F0502020204030204" pitchFamily="34" charset="0"/>
                <a:cs typeface="Times New Roman" panose="02020603050405020304" pitchFamily="18" charset="0"/>
              </a:rPr>
              <a:t>uzwględnieniem</a:t>
            </a:r>
            <a:r>
              <a:rPr lang="pl-PL" sz="1400" b="1" dirty="0">
                <a:latin typeface="Calibri" panose="020F0502020204030204" pitchFamily="34" charset="0"/>
                <a:cs typeface="Times New Roman" panose="02020603050405020304" pitchFamily="18" charset="0"/>
              </a:rPr>
              <a:t> </a:t>
            </a:r>
            <a:r>
              <a:rPr lang="pl-PL" sz="1400" b="1" dirty="0" err="1">
                <a:latin typeface="Calibri" panose="020F0502020204030204" pitchFamily="34" charset="0"/>
                <a:cs typeface="Times New Roman" panose="02020603050405020304" pitchFamily="18" charset="0"/>
              </a:rPr>
              <a:t>Miedzynarodowych</a:t>
            </a:r>
            <a:r>
              <a:rPr lang="pl-PL" sz="1400" b="1" dirty="0">
                <a:latin typeface="Calibri" panose="020F0502020204030204" pitchFamily="34" charset="0"/>
                <a:cs typeface="Times New Roman" panose="02020603050405020304" pitchFamily="18" charset="0"/>
              </a:rPr>
              <a:t> Standardów Sprawozdawczości Finansowej, PWN</a:t>
            </a:r>
          </a:p>
          <a:p>
            <a:r>
              <a:rPr lang="pl-PL" sz="1400" b="1" dirty="0" err="1">
                <a:latin typeface="Calibri" panose="020F0502020204030204" pitchFamily="34" charset="0"/>
                <a:cs typeface="Times New Roman" panose="02020603050405020304" pitchFamily="18" charset="0"/>
              </a:rPr>
              <a:t>Hazlitt</a:t>
            </a:r>
            <a:r>
              <a:rPr lang="pl-PL" sz="1400" b="1" dirty="0">
                <a:latin typeface="Calibri" panose="020F0502020204030204" pitchFamily="34" charset="0"/>
                <a:cs typeface="Times New Roman" panose="02020603050405020304" pitchFamily="18" charset="0"/>
              </a:rPr>
              <a:t> Henry (1993), Ekonomia w jednej lekcji, Kraków: </a:t>
            </a:r>
            <a:r>
              <a:rPr lang="pl-PL" sz="1400" b="1" dirty="0" err="1">
                <a:latin typeface="Calibri" panose="020F0502020204030204" pitchFamily="34" charset="0"/>
                <a:cs typeface="Times New Roman" panose="02020603050405020304" pitchFamily="18" charset="0"/>
              </a:rPr>
              <a:t>Signum</a:t>
            </a:r>
            <a:endParaRPr lang="pl-PL" sz="1400" b="1" dirty="0">
              <a:latin typeface="Calibri" panose="020F0502020204030204" pitchFamily="34" charset="0"/>
              <a:cs typeface="Times New Roman" panose="02020603050405020304" pitchFamily="18" charset="0"/>
            </a:endParaRPr>
          </a:p>
          <a:p>
            <a:r>
              <a:rPr lang="pl-PL" sz="1400" b="1" dirty="0">
                <a:latin typeface="Calibri" panose="020F0502020204030204" pitchFamily="34" charset="0"/>
                <a:cs typeface="Times New Roman" panose="02020603050405020304" pitchFamily="18" charset="0"/>
              </a:rPr>
              <a:t>Kwaśnicki Witold (2001), Zasady ekonomii rynkowej, Wrocław: Wydawnictwo Uniwersytetu Wrocławskiego.</a:t>
            </a:r>
          </a:p>
          <a:p>
            <a:pPr>
              <a:lnSpc>
                <a:spcPct val="115000"/>
              </a:lnSpc>
              <a:spcAft>
                <a:spcPts val="1000"/>
              </a:spcAft>
            </a:pPr>
            <a:r>
              <a:rPr lang="pl-PL" sz="1400" b="1" dirty="0">
                <a:latin typeface="Calibri" panose="020F0502020204030204" pitchFamily="34" charset="0"/>
                <a:cs typeface="Times New Roman" panose="02020603050405020304" pitchFamily="18" charset="0"/>
              </a:rPr>
              <a:t>Friedman Milton i </a:t>
            </a:r>
            <a:r>
              <a:rPr lang="pl-PL" sz="1400" b="1" dirty="0" err="1">
                <a:latin typeface="Calibri" panose="020F0502020204030204" pitchFamily="34" charset="0"/>
                <a:cs typeface="Times New Roman" panose="02020603050405020304" pitchFamily="18" charset="0"/>
              </a:rPr>
              <a:t>Rose</a:t>
            </a:r>
            <a:r>
              <a:rPr lang="pl-PL" sz="1400" b="1" dirty="0">
                <a:latin typeface="Calibri" panose="020F0502020204030204" pitchFamily="34" charset="0"/>
                <a:cs typeface="Times New Roman" panose="02020603050405020304" pitchFamily="18" charset="0"/>
              </a:rPr>
              <a:t> (1996), Wolny wybór, Sosnowiec: Panda.</a:t>
            </a:r>
          </a:p>
          <a:p>
            <a:pPr>
              <a:lnSpc>
                <a:spcPct val="115000"/>
              </a:lnSpc>
              <a:spcAft>
                <a:spcPts val="1000"/>
              </a:spcAft>
            </a:pPr>
            <a:r>
              <a:rPr lang="pl-PL" sz="1400" b="1" dirty="0">
                <a:latin typeface="Calibri" panose="020F0502020204030204" pitchFamily="34" charset="0"/>
                <a:cs typeface="Times New Roman" panose="02020603050405020304" pitchFamily="18" charset="0"/>
              </a:rPr>
              <a:t>Friedman Milton (1994), Intrygujący pieniądz: z historii systemów monetarnych, Łódź: Wydawnictwo Łódzkie.</a:t>
            </a:r>
          </a:p>
          <a:p>
            <a:r>
              <a:rPr lang="pl-PL" sz="1400" b="1" dirty="0">
                <a:latin typeface="Calibri" panose="020F0502020204030204" pitchFamily="34" charset="0"/>
                <a:cs typeface="Times New Roman" panose="02020603050405020304" pitchFamily="18" charset="0"/>
              </a:rPr>
              <a:t>Milewski Roman, (2000), Elementarne zagadnienia ekonomii, PWN, Warszawa</a:t>
            </a:r>
          </a:p>
          <a:p>
            <a:r>
              <a:rPr lang="pl-PL" sz="1400" b="1" dirty="0" err="1">
                <a:latin typeface="Calibri" panose="020F0502020204030204" pitchFamily="34" charset="0"/>
                <a:cs typeface="Times New Roman" panose="02020603050405020304" pitchFamily="18" charset="0"/>
              </a:rPr>
              <a:t>Rothman</a:t>
            </a:r>
            <a:r>
              <a:rPr lang="pl-PL" sz="1400" b="1" dirty="0">
                <a:latin typeface="Calibri" panose="020F0502020204030204" pitchFamily="34" charset="0"/>
                <a:cs typeface="Times New Roman" panose="02020603050405020304" pitchFamily="18" charset="0"/>
              </a:rPr>
              <a:t> Howard, (2001), 50 firm, które zmieniły świat, Wydawnictwo </a:t>
            </a:r>
            <a:r>
              <a:rPr lang="pl-PL" sz="1400" b="1" dirty="0" err="1">
                <a:latin typeface="Calibri" panose="020F0502020204030204" pitchFamily="34" charset="0"/>
                <a:cs typeface="Times New Roman" panose="02020603050405020304" pitchFamily="18" charset="0"/>
              </a:rPr>
              <a:t>Amber</a:t>
            </a:r>
            <a:endParaRPr lang="pl-PL" sz="1400" b="1" dirty="0">
              <a:latin typeface="Calibri" panose="020F0502020204030204" pitchFamily="34" charset="0"/>
              <a:cs typeface="Times New Roman" panose="02020603050405020304" pitchFamily="18" charset="0"/>
            </a:endParaRPr>
          </a:p>
          <a:p>
            <a:pPr>
              <a:lnSpc>
                <a:spcPct val="115000"/>
              </a:lnSpc>
              <a:spcAft>
                <a:spcPts val="1000"/>
              </a:spcAft>
            </a:pPr>
            <a:r>
              <a:rPr lang="pl-PL" sz="1400" b="1" dirty="0" err="1">
                <a:latin typeface="Calibri" panose="020F0502020204030204" pitchFamily="34" charset="0"/>
                <a:cs typeface="Times New Roman" panose="02020603050405020304" pitchFamily="18" charset="0"/>
              </a:rPr>
              <a:t>Bastiat</a:t>
            </a:r>
            <a:r>
              <a:rPr lang="pl-PL" sz="1400" b="1" dirty="0">
                <a:latin typeface="Calibri" panose="020F0502020204030204" pitchFamily="34" charset="0"/>
                <a:cs typeface="Times New Roman" panose="02020603050405020304" pitchFamily="18" charset="0"/>
              </a:rPr>
              <a:t> </a:t>
            </a:r>
            <a:r>
              <a:rPr lang="pl-PL" sz="1400" b="1" dirty="0" err="1">
                <a:latin typeface="Calibri" panose="020F0502020204030204" pitchFamily="34" charset="0"/>
                <a:cs typeface="Times New Roman" panose="02020603050405020304" pitchFamily="18" charset="0"/>
              </a:rPr>
              <a:t>Frederic</a:t>
            </a:r>
            <a:r>
              <a:rPr lang="pl-PL" sz="1400" b="1" dirty="0">
                <a:latin typeface="Calibri" panose="020F0502020204030204" pitchFamily="34" charset="0"/>
                <a:cs typeface="Times New Roman" panose="02020603050405020304" pitchFamily="18" charset="0"/>
              </a:rPr>
              <a:t> (2005) </a:t>
            </a:r>
            <a:r>
              <a:rPr lang="en-US" sz="1400" b="1" dirty="0">
                <a:latin typeface="Calibri" panose="020F0502020204030204" pitchFamily="34" charset="0"/>
                <a:cs typeface="Times New Roman" panose="02020603050405020304" pitchFamily="18" charset="0"/>
              </a:rPr>
              <a:t>„</a:t>
            </a:r>
            <a:r>
              <a:rPr lang="pl-PL" sz="1400" b="1" dirty="0">
                <a:latin typeface="Calibri" panose="020F0502020204030204" pitchFamily="34" charset="0"/>
                <a:cs typeface="Times New Roman" panose="02020603050405020304" pitchFamily="18" charset="0"/>
              </a:rPr>
              <a:t>Co widać i czego nie widać</a:t>
            </a:r>
            <a:r>
              <a:rPr lang="en-US" sz="1400" b="1" dirty="0">
                <a:latin typeface="Calibri" panose="020F0502020204030204" pitchFamily="34" charset="0"/>
                <a:cs typeface="Times New Roman" panose="02020603050405020304" pitchFamily="18" charset="0"/>
              </a:rPr>
              <a:t>”</a:t>
            </a:r>
            <a:r>
              <a:rPr lang="pl-PL" sz="1400" b="1" dirty="0">
                <a:latin typeface="Calibri" panose="020F0502020204030204" pitchFamily="34" charset="0"/>
                <a:cs typeface="Times New Roman" panose="02020603050405020304" pitchFamily="18" charset="0"/>
              </a:rPr>
              <a:t>, Wydawnictwo </a:t>
            </a:r>
            <a:r>
              <a:rPr lang="pl-PL" sz="1400" b="1" dirty="0" err="1">
                <a:latin typeface="Calibri" panose="020F0502020204030204" pitchFamily="34" charset="0"/>
                <a:cs typeface="Times New Roman" panose="02020603050405020304" pitchFamily="18" charset="0"/>
              </a:rPr>
              <a:t>Fijorr</a:t>
            </a:r>
            <a:endParaRPr lang="pl-PL" sz="1400" b="1" dirty="0">
              <a:latin typeface="Calibri" panose="020F0502020204030204" pitchFamily="34" charset="0"/>
              <a:cs typeface="Times New Roman" panose="02020603050405020304" pitchFamily="18" charset="0"/>
            </a:endParaRPr>
          </a:p>
          <a:p>
            <a:r>
              <a:rPr lang="pl-PL" sz="1400" b="1" dirty="0">
                <a:latin typeface="Calibri" panose="020F0502020204030204" pitchFamily="34" charset="0"/>
                <a:cs typeface="Times New Roman" panose="02020603050405020304" pitchFamily="18" charset="0"/>
              </a:rPr>
              <a:t>Korwin-Mikke Janusz, (2004), </a:t>
            </a:r>
            <a:r>
              <a:rPr lang="en-US" sz="1400" b="1" dirty="0">
                <a:latin typeface="Calibri" panose="020F0502020204030204" pitchFamily="34" charset="0"/>
                <a:cs typeface="Times New Roman" panose="02020603050405020304" pitchFamily="18" charset="0"/>
              </a:rPr>
              <a:t>„</a:t>
            </a:r>
            <a:r>
              <a:rPr lang="pl-PL" sz="1400" b="1" dirty="0">
                <a:latin typeface="Calibri" panose="020F0502020204030204" pitchFamily="34" charset="0"/>
                <a:cs typeface="Times New Roman" panose="02020603050405020304" pitchFamily="18" charset="0"/>
              </a:rPr>
              <a:t>Podatki, czyli rzecz o grabieży</a:t>
            </a:r>
            <a:r>
              <a:rPr lang="en-US" sz="1400" b="1" dirty="0">
                <a:latin typeface="Calibri" panose="020F0502020204030204" pitchFamily="34" charset="0"/>
                <a:cs typeface="Times New Roman" panose="02020603050405020304" pitchFamily="18" charset="0"/>
              </a:rPr>
              <a:t>”</a:t>
            </a:r>
            <a:r>
              <a:rPr lang="pl-PL" sz="1400" b="1" dirty="0">
                <a:latin typeface="Calibri" panose="020F0502020204030204" pitchFamily="34" charset="0"/>
                <a:cs typeface="Times New Roman" panose="02020603050405020304" pitchFamily="18" charset="0"/>
              </a:rPr>
              <a:t>, Wydawnictwo </a:t>
            </a:r>
            <a:r>
              <a:rPr lang="pl-PL" sz="1400" b="1" dirty="0" err="1">
                <a:latin typeface="Calibri" panose="020F0502020204030204" pitchFamily="34" charset="0"/>
                <a:cs typeface="Times New Roman" panose="02020603050405020304" pitchFamily="18" charset="0"/>
              </a:rPr>
              <a:t>Dextra</a:t>
            </a:r>
            <a:r>
              <a:rPr lang="pl-PL" sz="1400" b="1" dirty="0">
                <a:latin typeface="Calibri" panose="020F0502020204030204" pitchFamily="34" charset="0"/>
                <a:cs typeface="Times New Roman" panose="02020603050405020304" pitchFamily="18" charset="0"/>
              </a:rPr>
              <a:t>, Rzeszów</a:t>
            </a:r>
            <a:endParaRPr lang="en-GB" sz="1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69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DA2DE1-027E-4AD5-9890-B977C8DBD83F}"/>
              </a:ext>
            </a:extLst>
          </p:cNvPr>
          <p:cNvSpPr>
            <a:spLocks noGrp="1"/>
          </p:cNvSpPr>
          <p:nvPr>
            <p:ph type="title"/>
          </p:nvPr>
        </p:nvSpPr>
        <p:spPr/>
        <p:txBody>
          <a:bodyPr/>
          <a:lstStyle/>
          <a:p>
            <a:r>
              <a:rPr lang="pl-PL" dirty="0"/>
              <a:t>Obszary tematyczne wykładu</a:t>
            </a:r>
            <a:endParaRPr lang="en-GB" dirty="0"/>
          </a:p>
        </p:txBody>
      </p:sp>
      <p:graphicFrame>
        <p:nvGraphicFramePr>
          <p:cNvPr id="4" name="Symbol zastępczy zawartości 3">
            <a:extLst>
              <a:ext uri="{FF2B5EF4-FFF2-40B4-BE49-F238E27FC236}">
                <a16:creationId xmlns:a16="http://schemas.microsoft.com/office/drawing/2014/main" id="{A48A1D21-754E-4165-85E8-93256708308E}"/>
              </a:ext>
            </a:extLst>
          </p:cNvPr>
          <p:cNvGraphicFramePr>
            <a:graphicFrameLocks noGrp="1"/>
          </p:cNvGraphicFramePr>
          <p:nvPr>
            <p:ph idx="1"/>
            <p:extLst>
              <p:ext uri="{D42A27DB-BD31-4B8C-83A1-F6EECF244321}">
                <p14:modId xmlns:p14="http://schemas.microsoft.com/office/powerpoint/2010/main" val="148650556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82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3711AE-1C0E-48F3-80E2-C2429CC650D3}"/>
              </a:ext>
            </a:extLst>
          </p:cNvPr>
          <p:cNvSpPr>
            <a:spLocks noGrp="1"/>
          </p:cNvSpPr>
          <p:nvPr>
            <p:ph type="title"/>
          </p:nvPr>
        </p:nvSpPr>
        <p:spPr/>
        <p:txBody>
          <a:bodyPr/>
          <a:lstStyle/>
          <a:p>
            <a:r>
              <a:rPr lang="pl-PL" dirty="0"/>
              <a:t>Ekonomia</a:t>
            </a:r>
            <a:endParaRPr lang="en-GB" dirty="0"/>
          </a:p>
        </p:txBody>
      </p:sp>
      <p:sp>
        <p:nvSpPr>
          <p:cNvPr id="3" name="Symbol zastępczy zawartości 2">
            <a:extLst>
              <a:ext uri="{FF2B5EF4-FFF2-40B4-BE49-F238E27FC236}">
                <a16:creationId xmlns:a16="http://schemas.microsoft.com/office/drawing/2014/main" id="{780AE6E6-2E5E-4A86-903D-E7F7080E0FEA}"/>
              </a:ext>
            </a:extLst>
          </p:cNvPr>
          <p:cNvSpPr>
            <a:spLocks noGrp="1"/>
          </p:cNvSpPr>
          <p:nvPr>
            <p:ph idx="1"/>
          </p:nvPr>
        </p:nvSpPr>
        <p:spPr/>
        <p:txBody>
          <a:bodyPr/>
          <a:lstStyle/>
          <a:p>
            <a:r>
              <a:rPr lang="pl-PL" sz="1800" b="1" dirty="0">
                <a:effectLst/>
                <a:latin typeface="Times New Roman" panose="02020603050405020304" pitchFamily="18" charset="0"/>
                <a:ea typeface="Times New Roman" panose="02020603050405020304" pitchFamily="18" charset="0"/>
              </a:rPr>
              <a:t>Ekonomia</a:t>
            </a:r>
            <a:r>
              <a:rPr lang="pl-PL" sz="1800" dirty="0">
                <a:effectLst/>
                <a:latin typeface="Times New Roman" panose="02020603050405020304" pitchFamily="18" charset="0"/>
                <a:ea typeface="Times New Roman" panose="02020603050405020304" pitchFamily="18" charset="0"/>
              </a:rPr>
              <a:t> jest nauką gromadzącą i porządkującą wiedzę o gospodarowaniu</a:t>
            </a:r>
          </a:p>
          <a:p>
            <a:r>
              <a:rPr lang="pl-PL" sz="1800" b="1" dirty="0">
                <a:solidFill>
                  <a:srgbClr val="000000"/>
                </a:solidFill>
                <a:effectLst/>
                <a:latin typeface="Times New Roman" panose="02020603050405020304" pitchFamily="18" charset="0"/>
                <a:ea typeface="Times New Roman" panose="02020603050405020304" pitchFamily="18" charset="0"/>
              </a:rPr>
              <a:t>Ekonomia </a:t>
            </a:r>
            <a:r>
              <a:rPr lang="pl-PL" sz="1800" dirty="0">
                <a:solidFill>
                  <a:srgbClr val="000000"/>
                </a:solidFill>
                <a:effectLst/>
                <a:latin typeface="Times New Roman" panose="02020603050405020304" pitchFamily="18" charset="0"/>
                <a:ea typeface="Times New Roman" panose="02020603050405020304" pitchFamily="18" charset="0"/>
              </a:rPr>
              <a:t>– nauka o społecznych prawach gospodarczych w warunkach ograniczonych zasobów i wielkości celów. (</a:t>
            </a:r>
            <a:r>
              <a:rPr lang="pl-PL" sz="1800" i="1" dirty="0">
                <a:solidFill>
                  <a:srgbClr val="000000"/>
                </a:solidFill>
                <a:effectLst/>
                <a:latin typeface="Times New Roman" panose="02020603050405020304" pitchFamily="18" charset="0"/>
                <a:ea typeface="Times New Roman" panose="02020603050405020304" pitchFamily="18" charset="0"/>
              </a:rPr>
              <a:t>Encyklopedia Popularna</a:t>
            </a:r>
            <a:r>
              <a:rPr lang="pl-PL" sz="1800" dirty="0">
                <a:solidFill>
                  <a:srgbClr val="000000"/>
                </a:solidFill>
                <a:effectLst/>
                <a:latin typeface="Times New Roman" panose="02020603050405020304" pitchFamily="18" charset="0"/>
                <a:ea typeface="Times New Roman" panose="02020603050405020304" pitchFamily="18" charset="0"/>
              </a:rPr>
              <a:t> PWN)</a:t>
            </a:r>
            <a:endParaRPr lang="pl-PL" sz="1800" dirty="0">
              <a:solidFill>
                <a:srgbClr val="000000"/>
              </a:solidFill>
              <a:latin typeface="Times New Roman" panose="02020603050405020304" pitchFamily="18" charset="0"/>
              <a:ea typeface="Times New Roman" panose="02020603050405020304" pitchFamily="18" charset="0"/>
            </a:endParaRPr>
          </a:p>
          <a:p>
            <a:r>
              <a:rPr lang="pl-PL" sz="1800" b="1" dirty="0">
                <a:effectLst/>
                <a:latin typeface="Times New Roman" panose="02020603050405020304" pitchFamily="18" charset="0"/>
                <a:ea typeface="Times New Roman" panose="02020603050405020304" pitchFamily="18" charset="0"/>
              </a:rPr>
              <a:t>Gospodarowanie </a:t>
            </a:r>
            <a:r>
              <a:rPr lang="pl-PL" sz="1800" dirty="0">
                <a:effectLst/>
                <a:latin typeface="Times New Roman" panose="02020603050405020304" pitchFamily="18" charset="0"/>
                <a:ea typeface="Times New Roman" panose="02020603050405020304" pitchFamily="18" charset="0"/>
              </a:rPr>
              <a:t>to produkcja dóbr i ich podział miedzy ludzi</a:t>
            </a:r>
          </a:p>
          <a:p>
            <a:pPr algn="just">
              <a:tabLst>
                <a:tab pos="180340" algn="l"/>
              </a:tabLst>
            </a:pPr>
            <a:r>
              <a:rPr lang="pl-PL" sz="1800" dirty="0">
                <a:effectLst/>
                <a:latin typeface="Times New Roman" panose="02020603050405020304" pitchFamily="18" charset="0"/>
                <a:ea typeface="Times New Roman" panose="02020603050405020304" pitchFamily="18" charset="0"/>
              </a:rPr>
              <a:t>Ekonomia zajmuje się przede wszystkim badaniem, </a:t>
            </a:r>
            <a:r>
              <a:rPr lang="pl-PL" sz="1800" b="1" i="1" dirty="0">
                <a:effectLst/>
                <a:latin typeface="Times New Roman" panose="02020603050405020304" pitchFamily="18" charset="0"/>
                <a:ea typeface="Times New Roman" panose="02020603050405020304" pitchFamily="18" charset="0"/>
              </a:rPr>
              <a:t>co, ile, jak i dla kogo</a:t>
            </a:r>
            <a:r>
              <a:rPr lang="pl-PL" sz="1800" dirty="0">
                <a:effectLst/>
                <a:latin typeface="Times New Roman" panose="02020603050405020304" pitchFamily="18" charset="0"/>
                <a:ea typeface="Times New Roman" panose="02020603050405020304" pitchFamily="18" charset="0"/>
              </a:rPr>
              <a:t> wytwarza społeczeństwo. </a:t>
            </a:r>
          </a:p>
          <a:p>
            <a:pPr marL="0" indent="0">
              <a:buNone/>
            </a:pPr>
            <a:endParaRPr lang="pl-PL" sz="1800" dirty="0">
              <a:effectLst/>
              <a:latin typeface="Times New Roman" panose="02020603050405020304" pitchFamily="18" charset="0"/>
              <a:ea typeface="Times New Roman" panose="02020603050405020304" pitchFamily="18" charset="0"/>
            </a:endParaRPr>
          </a:p>
          <a:p>
            <a:r>
              <a:rPr lang="pl-PL" sz="1800" b="1" dirty="0">
                <a:effectLst/>
                <a:latin typeface="Times New Roman" panose="02020603050405020304" pitchFamily="18" charset="0"/>
                <a:ea typeface="Times New Roman" panose="02020603050405020304" pitchFamily="18" charset="0"/>
              </a:rPr>
              <a:t>Dobro </a:t>
            </a:r>
            <a:r>
              <a:rPr lang="pl-PL" sz="1800" dirty="0">
                <a:effectLst/>
                <a:latin typeface="Times New Roman" panose="02020603050405020304" pitchFamily="18" charset="0"/>
                <a:ea typeface="Times New Roman" panose="02020603050405020304" pitchFamily="18" charset="0"/>
              </a:rPr>
              <a:t>to wszystko to co zaspokaja potrzeby: rzecz, usługa, prawo.</a:t>
            </a:r>
          </a:p>
          <a:p>
            <a:endParaRPr lang="en-GB" dirty="0"/>
          </a:p>
        </p:txBody>
      </p:sp>
    </p:spTree>
    <p:extLst>
      <p:ext uri="{BB962C8B-B14F-4D97-AF65-F5344CB8AC3E}">
        <p14:creationId xmlns:p14="http://schemas.microsoft.com/office/powerpoint/2010/main" val="171599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426080-6550-464C-A2AB-32029B27A633}"/>
              </a:ext>
            </a:extLst>
          </p:cNvPr>
          <p:cNvSpPr>
            <a:spLocks noGrp="1"/>
          </p:cNvSpPr>
          <p:nvPr>
            <p:ph type="title"/>
          </p:nvPr>
        </p:nvSpPr>
        <p:spPr/>
        <p:txBody>
          <a:bodyPr/>
          <a:lstStyle/>
          <a:p>
            <a:r>
              <a:rPr lang="pl-PL" dirty="0"/>
              <a:t>Podstawowy problem ekonomiczny</a:t>
            </a:r>
            <a:endParaRPr lang="en-GB" dirty="0"/>
          </a:p>
        </p:txBody>
      </p:sp>
      <p:sp>
        <p:nvSpPr>
          <p:cNvPr id="3" name="Symbol zastępczy zawartości 2">
            <a:extLst>
              <a:ext uri="{FF2B5EF4-FFF2-40B4-BE49-F238E27FC236}">
                <a16:creationId xmlns:a16="http://schemas.microsoft.com/office/drawing/2014/main" id="{A33FA798-B3FD-429A-AF03-0FE4F3088A7A}"/>
              </a:ext>
            </a:extLst>
          </p:cNvPr>
          <p:cNvSpPr>
            <a:spLocks noGrp="1"/>
          </p:cNvSpPr>
          <p:nvPr>
            <p:ph idx="1"/>
          </p:nvPr>
        </p:nvSpPr>
        <p:spPr/>
        <p:txBody>
          <a:bodyPr/>
          <a:lstStyle/>
          <a:p>
            <a:r>
              <a:rPr lang="pl-PL" sz="1800" dirty="0">
                <a:effectLst/>
                <a:ea typeface="Times New Roman" panose="02020603050405020304" pitchFamily="18" charset="0"/>
              </a:rPr>
              <a:t>Gospodarując, ludzie zużywają </a:t>
            </a:r>
            <a:r>
              <a:rPr lang="pl-PL" sz="1800" b="1" dirty="0">
                <a:effectLst/>
                <a:ea typeface="Times New Roman" panose="02020603050405020304" pitchFamily="18" charset="0"/>
              </a:rPr>
              <a:t>zasoby </a:t>
            </a:r>
            <a:r>
              <a:rPr lang="pl-PL" sz="1800" dirty="0">
                <a:effectLst/>
                <a:ea typeface="Times New Roman" panose="02020603050405020304" pitchFamily="18" charset="0"/>
              </a:rPr>
              <a:t>(inaczej: </a:t>
            </a:r>
            <a:r>
              <a:rPr lang="pl-PL" sz="1800" b="1" dirty="0">
                <a:solidFill>
                  <a:srgbClr val="FFFF00"/>
                </a:solidFill>
                <a:effectLst/>
                <a:ea typeface="Times New Roman" panose="02020603050405020304" pitchFamily="18" charset="0"/>
              </a:rPr>
              <a:t>czynniki produkcji</a:t>
            </a:r>
            <a:r>
              <a:rPr lang="pl-PL" sz="1800" dirty="0">
                <a:effectLst/>
                <a:ea typeface="Times New Roman" panose="02020603050405020304" pitchFamily="18" charset="0"/>
              </a:rPr>
              <a:t>), czyli dobra niezbędne do wytwarzania innych dóbr.</a:t>
            </a:r>
          </a:p>
          <a:p>
            <a:r>
              <a:rPr lang="pl-PL" sz="1800" b="1" dirty="0">
                <a:solidFill>
                  <a:srgbClr val="000000"/>
                </a:solidFill>
                <a:effectLst/>
                <a:ea typeface="Times New Roman" panose="02020603050405020304" pitchFamily="18" charset="0"/>
              </a:rPr>
              <a:t>Problem ekonomiczny</a:t>
            </a:r>
            <a:r>
              <a:rPr lang="pl-PL" sz="1800" dirty="0">
                <a:solidFill>
                  <a:srgbClr val="000000"/>
                </a:solidFill>
                <a:effectLst/>
                <a:ea typeface="Times New Roman" panose="02020603050405020304" pitchFamily="18" charset="0"/>
              </a:rPr>
              <a:t> polega na tym, że rzadkim środkom (zasobom) towarzyszą nieograniczone pragnienia i potrzeby.</a:t>
            </a:r>
            <a:endParaRPr lang="pl-PL" sz="1800" dirty="0">
              <a:effectLst/>
              <a:ea typeface="Times New Roman" panose="02020603050405020304" pitchFamily="18" charset="0"/>
            </a:endParaRPr>
          </a:p>
          <a:p>
            <a:r>
              <a:rPr lang="pl-PL" sz="1800" dirty="0">
                <a:effectLst/>
                <a:ea typeface="Times New Roman" panose="02020603050405020304" pitchFamily="18" charset="0"/>
              </a:rPr>
              <a:t>Zasoby są </a:t>
            </a:r>
            <a:r>
              <a:rPr lang="pl-PL" sz="1800" b="1" dirty="0">
                <a:solidFill>
                  <a:srgbClr val="FFFF00"/>
                </a:solidFill>
                <a:effectLst/>
                <a:ea typeface="Times New Roman" panose="02020603050405020304" pitchFamily="18" charset="0"/>
              </a:rPr>
              <a:t>rzadkie</a:t>
            </a:r>
            <a:r>
              <a:rPr lang="pl-PL" sz="1800" b="1" dirty="0">
                <a:effectLst/>
                <a:ea typeface="Times New Roman" panose="02020603050405020304" pitchFamily="18" charset="0"/>
              </a:rPr>
              <a:t> </a:t>
            </a:r>
            <a:r>
              <a:rPr lang="pl-PL" sz="1800" dirty="0">
                <a:effectLst/>
                <a:ea typeface="Times New Roman" panose="02020603050405020304" pitchFamily="18" charset="0"/>
              </a:rPr>
              <a:t>– ich podaż jest ograniczona (jest ich mniej niż potrzeba).</a:t>
            </a:r>
            <a:endParaRPr lang="en-GB" dirty="0"/>
          </a:p>
        </p:txBody>
      </p:sp>
    </p:spTree>
    <p:extLst>
      <p:ext uri="{BB962C8B-B14F-4D97-AF65-F5344CB8AC3E}">
        <p14:creationId xmlns:p14="http://schemas.microsoft.com/office/powerpoint/2010/main" val="334013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421EA8-F773-4E33-B96E-09EBB7483A0C}"/>
              </a:ext>
            </a:extLst>
          </p:cNvPr>
          <p:cNvSpPr>
            <a:spLocks noGrp="1"/>
          </p:cNvSpPr>
          <p:nvPr>
            <p:ph type="title"/>
          </p:nvPr>
        </p:nvSpPr>
        <p:spPr/>
        <p:txBody>
          <a:bodyPr/>
          <a:lstStyle/>
          <a:p>
            <a:r>
              <a:rPr lang="pl-PL" dirty="0"/>
              <a:t>Klasyczny podział czynników produkcji</a:t>
            </a:r>
            <a:endParaRPr lang="en-GB" dirty="0"/>
          </a:p>
        </p:txBody>
      </p:sp>
      <p:graphicFrame>
        <p:nvGraphicFramePr>
          <p:cNvPr id="4" name="Symbol zastępczy zawartości 3">
            <a:extLst>
              <a:ext uri="{FF2B5EF4-FFF2-40B4-BE49-F238E27FC236}">
                <a16:creationId xmlns:a16="http://schemas.microsoft.com/office/drawing/2014/main" id="{314DD846-83DE-4ED7-96A8-41D97770A8CD}"/>
              </a:ext>
            </a:extLst>
          </p:cNvPr>
          <p:cNvGraphicFramePr>
            <a:graphicFrameLocks noGrp="1"/>
          </p:cNvGraphicFramePr>
          <p:nvPr>
            <p:ph idx="1"/>
            <p:extLst>
              <p:ext uri="{D42A27DB-BD31-4B8C-83A1-F6EECF244321}">
                <p14:modId xmlns:p14="http://schemas.microsoft.com/office/powerpoint/2010/main" val="1812622994"/>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18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7DDF9D-5BEF-4777-8BD0-89798E9138DE}"/>
              </a:ext>
            </a:extLst>
          </p:cNvPr>
          <p:cNvSpPr>
            <a:spLocks noGrp="1"/>
          </p:cNvSpPr>
          <p:nvPr>
            <p:ph type="title"/>
          </p:nvPr>
        </p:nvSpPr>
        <p:spPr/>
        <p:txBody>
          <a:bodyPr/>
          <a:lstStyle/>
          <a:p>
            <a:r>
              <a:rPr lang="pl-PL" dirty="0"/>
              <a:t>ziemia</a:t>
            </a:r>
            <a:endParaRPr lang="en-GB" dirty="0"/>
          </a:p>
        </p:txBody>
      </p:sp>
      <p:sp>
        <p:nvSpPr>
          <p:cNvPr id="3" name="Symbol zastępczy zawartości 2">
            <a:extLst>
              <a:ext uri="{FF2B5EF4-FFF2-40B4-BE49-F238E27FC236}">
                <a16:creationId xmlns:a16="http://schemas.microsoft.com/office/drawing/2014/main" id="{C3797988-F6AF-48B9-8B28-CFB7CF1D85B8}"/>
              </a:ext>
            </a:extLst>
          </p:cNvPr>
          <p:cNvSpPr>
            <a:spLocks noGrp="1"/>
          </p:cNvSpPr>
          <p:nvPr>
            <p:ph idx="1"/>
          </p:nvPr>
        </p:nvSpPr>
        <p:spPr>
          <a:xfrm>
            <a:off x="1141412" y="2618453"/>
            <a:ext cx="9905999" cy="3541714"/>
          </a:xfrm>
        </p:spPr>
        <p:txBody>
          <a:bodyPr>
            <a:normAutofit/>
          </a:bodyPr>
          <a:lstStyle/>
          <a:p>
            <a:r>
              <a:rPr lang="pl-PL" sz="3200" dirty="0">
                <a:effectLst/>
                <a:ea typeface="Times New Roman" panose="02020603050405020304" pitchFamily="18" charset="0"/>
              </a:rPr>
              <a:t>Czynniki produkcji typu ziemia to inaczej zasoby naturalne. </a:t>
            </a:r>
          </a:p>
          <a:p>
            <a:pPr lvl="1"/>
            <a:r>
              <a:rPr lang="pl-PL" sz="2400" dirty="0">
                <a:effectLst/>
                <a:ea typeface="Times New Roman" panose="02020603050405020304" pitchFamily="18" charset="0"/>
              </a:rPr>
              <a:t>grunty, </a:t>
            </a:r>
          </a:p>
          <a:p>
            <a:pPr lvl="1"/>
            <a:r>
              <a:rPr lang="pl-PL" sz="2400" dirty="0">
                <a:effectLst/>
                <a:ea typeface="Times New Roman" panose="02020603050405020304" pitchFamily="18" charset="0"/>
              </a:rPr>
              <a:t>woda, </a:t>
            </a:r>
          </a:p>
          <a:p>
            <a:pPr lvl="1"/>
            <a:r>
              <a:rPr lang="pl-PL" sz="2400" dirty="0">
                <a:effectLst/>
                <a:ea typeface="Times New Roman" panose="02020603050405020304" pitchFamily="18" charset="0"/>
              </a:rPr>
              <a:t>nieprzetworzone surowce naturalne: węgiel, ropa, piasek.</a:t>
            </a:r>
          </a:p>
          <a:p>
            <a:pPr lvl="1"/>
            <a:r>
              <a:rPr lang="pl-PL" sz="2400" dirty="0">
                <a:ea typeface="Times New Roman" panose="02020603050405020304" pitchFamily="18" charset="0"/>
              </a:rPr>
              <a:t>r</a:t>
            </a:r>
            <a:r>
              <a:rPr lang="pl-PL" sz="2400" dirty="0">
                <a:effectLst/>
                <a:ea typeface="Times New Roman" panose="02020603050405020304" pitchFamily="18" charset="0"/>
              </a:rPr>
              <a:t>oślinność.</a:t>
            </a:r>
            <a:endParaRPr lang="en-GB" sz="3600" dirty="0"/>
          </a:p>
        </p:txBody>
      </p:sp>
      <p:pic>
        <p:nvPicPr>
          <p:cNvPr id="4" name="Obraz 3">
            <a:extLst>
              <a:ext uri="{FF2B5EF4-FFF2-40B4-BE49-F238E27FC236}">
                <a16:creationId xmlns:a16="http://schemas.microsoft.com/office/drawing/2014/main" id="{903BA791-AE04-46EF-9E01-6A2E660A108D}"/>
              </a:ext>
            </a:extLst>
          </p:cNvPr>
          <p:cNvPicPr>
            <a:picLocks noChangeAspect="1"/>
          </p:cNvPicPr>
          <p:nvPr/>
        </p:nvPicPr>
        <p:blipFill>
          <a:blip r:embed="rId2"/>
          <a:stretch>
            <a:fillRect/>
          </a:stretch>
        </p:blipFill>
        <p:spPr>
          <a:xfrm>
            <a:off x="7205322" y="306387"/>
            <a:ext cx="3592769" cy="2312066"/>
          </a:xfrm>
          <a:prstGeom prst="rect">
            <a:avLst/>
          </a:prstGeom>
        </p:spPr>
      </p:pic>
    </p:spTree>
    <p:extLst>
      <p:ext uri="{BB962C8B-B14F-4D97-AF65-F5344CB8AC3E}">
        <p14:creationId xmlns:p14="http://schemas.microsoft.com/office/powerpoint/2010/main" val="81667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57DE52-6060-4CA6-9D83-04DECB15310F}"/>
              </a:ext>
            </a:extLst>
          </p:cNvPr>
          <p:cNvSpPr>
            <a:spLocks noGrp="1"/>
          </p:cNvSpPr>
          <p:nvPr>
            <p:ph type="title"/>
          </p:nvPr>
        </p:nvSpPr>
        <p:spPr/>
        <p:txBody>
          <a:bodyPr/>
          <a:lstStyle/>
          <a:p>
            <a:r>
              <a:rPr lang="pl-PL" dirty="0"/>
              <a:t>Właściwości zasobu typu ziemia</a:t>
            </a:r>
            <a:endParaRPr lang="en-GB" dirty="0"/>
          </a:p>
        </p:txBody>
      </p:sp>
      <p:sp>
        <p:nvSpPr>
          <p:cNvPr id="3" name="Symbol zastępczy zawartości 2">
            <a:extLst>
              <a:ext uri="{FF2B5EF4-FFF2-40B4-BE49-F238E27FC236}">
                <a16:creationId xmlns:a16="http://schemas.microsoft.com/office/drawing/2014/main" id="{3BEE97E3-AF7A-46C2-BD34-D70FA3347905}"/>
              </a:ext>
            </a:extLst>
          </p:cNvPr>
          <p:cNvSpPr>
            <a:spLocks noGrp="1"/>
          </p:cNvSpPr>
          <p:nvPr>
            <p:ph idx="1"/>
          </p:nvPr>
        </p:nvSpPr>
        <p:spPr/>
        <p:txBody>
          <a:bodyPr/>
          <a:lstStyle/>
          <a:p>
            <a:r>
              <a:rPr lang="pl-PL" dirty="0"/>
              <a:t>Określona podaż</a:t>
            </a:r>
          </a:p>
          <a:p>
            <a:r>
              <a:rPr lang="pl-PL" dirty="0"/>
              <a:t>Pierwotny czynnik produkcji – </a:t>
            </a:r>
            <a:r>
              <a:rPr lang="pl-PL" dirty="0" err="1"/>
              <a:t>gifts</a:t>
            </a:r>
            <a:r>
              <a:rPr lang="pl-PL" dirty="0"/>
              <a:t> of </a:t>
            </a:r>
            <a:r>
              <a:rPr lang="pl-PL" dirty="0" err="1"/>
              <a:t>God</a:t>
            </a:r>
            <a:r>
              <a:rPr lang="pl-PL" dirty="0"/>
              <a:t> /</a:t>
            </a:r>
            <a:r>
              <a:rPr lang="pl-PL" dirty="0" err="1"/>
              <a:t>nature</a:t>
            </a:r>
            <a:endParaRPr lang="pl-PL" dirty="0"/>
          </a:p>
          <a:p>
            <a:r>
              <a:rPr lang="pl-PL" dirty="0"/>
              <a:t>Zerowy koszt produkcji (oczywiście wydobycie tego zasobu już kosztuje)</a:t>
            </a:r>
          </a:p>
          <a:p>
            <a:endParaRPr lang="en-GB" dirty="0"/>
          </a:p>
        </p:txBody>
      </p:sp>
    </p:spTree>
    <p:extLst>
      <p:ext uri="{BB962C8B-B14F-4D97-AF65-F5344CB8AC3E}">
        <p14:creationId xmlns:p14="http://schemas.microsoft.com/office/powerpoint/2010/main" val="344496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Obwód</Template>
  <TotalTime>611</TotalTime>
  <Words>1493</Words>
  <Application>Microsoft Office PowerPoint</Application>
  <PresentationFormat>Panoramiczny</PresentationFormat>
  <Paragraphs>173</Paragraphs>
  <Slides>23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23</vt:i4>
      </vt:variant>
    </vt:vector>
  </HeadingPairs>
  <TitlesOfParts>
    <vt:vector size="30" baseType="lpstr">
      <vt:lpstr>Arial</vt:lpstr>
      <vt:lpstr>Calibri</vt:lpstr>
      <vt:lpstr>Symbol</vt:lpstr>
      <vt:lpstr>Times New Roman</vt:lpstr>
      <vt:lpstr>Tw Cen MT</vt:lpstr>
      <vt:lpstr>Wingdings</vt:lpstr>
      <vt:lpstr>Obwód</vt:lpstr>
      <vt:lpstr>Podstawy prowadzenia biznesu - wprowadzenie</vt:lpstr>
      <vt:lpstr>Plan wykładu</vt:lpstr>
      <vt:lpstr>Literatura</vt:lpstr>
      <vt:lpstr>Obszary tematyczne wykładu</vt:lpstr>
      <vt:lpstr>Ekonomia</vt:lpstr>
      <vt:lpstr>Podstawowy problem ekonomiczny</vt:lpstr>
      <vt:lpstr>Klasyczny podział czynników produkcji</vt:lpstr>
      <vt:lpstr>ziemia</vt:lpstr>
      <vt:lpstr>Właściwości zasobu typu ziemia</vt:lpstr>
      <vt:lpstr>Kapitał</vt:lpstr>
      <vt:lpstr>Praca</vt:lpstr>
      <vt:lpstr>Przedsiębiorczość</vt:lpstr>
      <vt:lpstr>Przedsiębiorczość ma dwa wymiary</vt:lpstr>
      <vt:lpstr>Wielcy przedsiębiorcy - inspiracje</vt:lpstr>
      <vt:lpstr>Rodzaje dóbr</vt:lpstr>
      <vt:lpstr>Ekonomia informacji</vt:lpstr>
      <vt:lpstr>„Zapomniany człowiek” Sumnera</vt:lpstr>
      <vt:lpstr>Koszt alternatywny</vt:lpstr>
      <vt:lpstr>Założenie ceteris paribus</vt:lpstr>
      <vt:lpstr>Prezentacja programu PowerPoint</vt:lpstr>
      <vt:lpstr>Paradoks zbitej szyby</vt:lpstr>
      <vt:lpstr>Podsumowanie</vt:lpstr>
      <vt:lpstr>Bibliografia i Źródła obrazów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prowadzenia biznesu</dc:title>
  <dc:creator>Recenzent</dc:creator>
  <cp:lastModifiedBy>grzegorz.chodak@pwr.edu.pl</cp:lastModifiedBy>
  <cp:revision>32</cp:revision>
  <dcterms:created xsi:type="dcterms:W3CDTF">2022-02-22T11:27:17Z</dcterms:created>
  <dcterms:modified xsi:type="dcterms:W3CDTF">2025-03-01T19:38:30Z</dcterms:modified>
</cp:coreProperties>
</file>