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945A7-C16E-4034-89C7-4E393B127A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0A5CEE-6D94-4E83-A804-B11DFC20E07B}">
      <dgm:prSet phldrT="[Tekst]"/>
      <dgm:spPr/>
      <dgm:t>
        <a:bodyPr/>
        <a:lstStyle/>
        <a:p>
          <a:r>
            <a:rPr lang="pl-PL" dirty="0"/>
            <a:t>Indywidualna krzywa popytu</a:t>
          </a:r>
          <a:endParaRPr lang="en-GB" dirty="0"/>
        </a:p>
      </dgm:t>
    </dgm:pt>
    <dgm:pt modelId="{6DBBDB78-2E02-4C86-9205-04541AEC74C5}" type="parTrans" cxnId="{30F77190-4C65-4933-8516-139D3162121B}">
      <dgm:prSet/>
      <dgm:spPr/>
      <dgm:t>
        <a:bodyPr/>
        <a:lstStyle/>
        <a:p>
          <a:endParaRPr lang="en-GB"/>
        </a:p>
      </dgm:t>
    </dgm:pt>
    <dgm:pt modelId="{6ED37CC3-30ED-4212-AD4C-EFBBAD1BBDDB}" type="sibTrans" cxnId="{30F77190-4C65-4933-8516-139D3162121B}">
      <dgm:prSet/>
      <dgm:spPr/>
      <dgm:t>
        <a:bodyPr/>
        <a:lstStyle/>
        <a:p>
          <a:endParaRPr lang="en-GB"/>
        </a:p>
      </dgm:t>
    </dgm:pt>
    <dgm:pt modelId="{186E55FA-2BF8-4B4D-9EEF-CDC91EC1B43F}">
      <dgm:prSet phldrT="[Tekst]"/>
      <dgm:spPr/>
      <dgm:t>
        <a:bodyPr/>
        <a:lstStyle/>
        <a:p>
          <a:r>
            <a:rPr lang="pl-PL" dirty="0"/>
            <a:t>opisuje reakcje pojedynczego nabywcy dobra na zmiany ceny,</a:t>
          </a:r>
          <a:endParaRPr lang="en-GB" dirty="0"/>
        </a:p>
      </dgm:t>
    </dgm:pt>
    <dgm:pt modelId="{9890E021-4857-4935-9E2F-3B88BBBE0CD2}" type="parTrans" cxnId="{D55E7CF0-C901-4B5A-9AE3-B963C2D57237}">
      <dgm:prSet/>
      <dgm:spPr/>
      <dgm:t>
        <a:bodyPr/>
        <a:lstStyle/>
        <a:p>
          <a:endParaRPr lang="en-GB"/>
        </a:p>
      </dgm:t>
    </dgm:pt>
    <dgm:pt modelId="{1BA50E22-BF4E-4A47-9E72-F3A5FE469081}" type="sibTrans" cxnId="{D55E7CF0-C901-4B5A-9AE3-B963C2D57237}">
      <dgm:prSet/>
      <dgm:spPr/>
      <dgm:t>
        <a:bodyPr/>
        <a:lstStyle/>
        <a:p>
          <a:endParaRPr lang="en-GB"/>
        </a:p>
      </dgm:t>
    </dgm:pt>
    <dgm:pt modelId="{FD3948C8-50D0-4962-9C15-67DD51549883}">
      <dgm:prSet phldrT="[Tekst]"/>
      <dgm:spPr/>
      <dgm:t>
        <a:bodyPr/>
        <a:lstStyle/>
        <a:p>
          <a:r>
            <a:rPr lang="pl-PL" b="0" dirty="0"/>
            <a:t>Rynkowa krzywa popytu</a:t>
          </a:r>
          <a:endParaRPr lang="en-GB" b="0" dirty="0"/>
        </a:p>
      </dgm:t>
    </dgm:pt>
    <dgm:pt modelId="{10A211CB-3BBC-4A07-B622-ABE18289E57C}" type="parTrans" cxnId="{D85B4E66-7CE6-4396-BC00-87F5261364A6}">
      <dgm:prSet/>
      <dgm:spPr/>
      <dgm:t>
        <a:bodyPr/>
        <a:lstStyle/>
        <a:p>
          <a:endParaRPr lang="en-GB"/>
        </a:p>
      </dgm:t>
    </dgm:pt>
    <dgm:pt modelId="{976549FC-C1A2-4333-9B91-287CF1733C20}" type="sibTrans" cxnId="{D85B4E66-7CE6-4396-BC00-87F5261364A6}">
      <dgm:prSet/>
      <dgm:spPr/>
      <dgm:t>
        <a:bodyPr/>
        <a:lstStyle/>
        <a:p>
          <a:endParaRPr lang="en-GB"/>
        </a:p>
      </dgm:t>
    </dgm:pt>
    <dgm:pt modelId="{B8C648BE-1794-4D8D-9A48-D3BE5C609C41}">
      <dgm:prSet phldrT="[Tekst]"/>
      <dgm:spPr/>
      <dgm:t>
        <a:bodyPr/>
        <a:lstStyle/>
        <a:p>
          <a:r>
            <a:rPr lang="pl-PL" dirty="0"/>
            <a:t>opisuje zależność łącznego popytu rynkowego wszystkich nabywców dobra od poziomu ceny. </a:t>
          </a:r>
          <a:endParaRPr lang="en-GB" dirty="0"/>
        </a:p>
      </dgm:t>
    </dgm:pt>
    <dgm:pt modelId="{9A308364-9BC1-4C26-9FEA-7841D53959E6}" type="parTrans" cxnId="{A1D77D91-1C05-416A-B6FE-18E2E480D66A}">
      <dgm:prSet/>
      <dgm:spPr/>
      <dgm:t>
        <a:bodyPr/>
        <a:lstStyle/>
        <a:p>
          <a:endParaRPr lang="en-GB"/>
        </a:p>
      </dgm:t>
    </dgm:pt>
    <dgm:pt modelId="{53CFCDA4-9AE8-4684-B4CE-E19A4B5CEE83}" type="sibTrans" cxnId="{A1D77D91-1C05-416A-B6FE-18E2E480D66A}">
      <dgm:prSet/>
      <dgm:spPr/>
      <dgm:t>
        <a:bodyPr/>
        <a:lstStyle/>
        <a:p>
          <a:endParaRPr lang="en-GB"/>
        </a:p>
      </dgm:t>
    </dgm:pt>
    <dgm:pt modelId="{5C966455-A0E7-405E-B694-C4A806099980}">
      <dgm:prSet phldrT="[Tekst]"/>
      <dgm:spPr/>
      <dgm:t>
        <a:bodyPr/>
        <a:lstStyle/>
        <a:p>
          <a:r>
            <a:rPr lang="pl-PL" dirty="0"/>
            <a:t>Rynkową krzywą popytu wyznaczamy dodając indywidualne krzywe popytu wszystkich nabywców.</a:t>
          </a:r>
          <a:endParaRPr lang="en-GB" dirty="0"/>
        </a:p>
      </dgm:t>
    </dgm:pt>
    <dgm:pt modelId="{8D6D44A6-24B7-430C-A947-FAFF5811DCDC}" type="parTrans" cxnId="{C84912E5-62DF-40D7-951D-BEF50CD88F7C}">
      <dgm:prSet/>
      <dgm:spPr/>
      <dgm:t>
        <a:bodyPr/>
        <a:lstStyle/>
        <a:p>
          <a:endParaRPr lang="en-GB"/>
        </a:p>
      </dgm:t>
    </dgm:pt>
    <dgm:pt modelId="{904ACD38-A42C-4236-B1E4-0BD335554C76}" type="sibTrans" cxnId="{C84912E5-62DF-40D7-951D-BEF50CD88F7C}">
      <dgm:prSet/>
      <dgm:spPr/>
      <dgm:t>
        <a:bodyPr/>
        <a:lstStyle/>
        <a:p>
          <a:endParaRPr lang="en-GB"/>
        </a:p>
      </dgm:t>
    </dgm:pt>
    <dgm:pt modelId="{A4AF866B-FB85-456D-BB81-59CC26DF994C}" type="pres">
      <dgm:prSet presAssocID="{A2F945A7-C16E-4034-89C7-4E393B127A6B}" presName="linear" presStyleCnt="0">
        <dgm:presLayoutVars>
          <dgm:animLvl val="lvl"/>
          <dgm:resizeHandles val="exact"/>
        </dgm:presLayoutVars>
      </dgm:prSet>
      <dgm:spPr/>
    </dgm:pt>
    <dgm:pt modelId="{46009CC5-CECC-4F03-B540-39F8A76C3951}" type="pres">
      <dgm:prSet presAssocID="{530A5CEE-6D94-4E83-A804-B11DFC20E0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FDFE15-0BCA-4801-A9B0-53B62DA25D46}" type="pres">
      <dgm:prSet presAssocID="{530A5CEE-6D94-4E83-A804-B11DFC20E07B}" presName="childText" presStyleLbl="revTx" presStyleIdx="0" presStyleCnt="2">
        <dgm:presLayoutVars>
          <dgm:bulletEnabled val="1"/>
        </dgm:presLayoutVars>
      </dgm:prSet>
      <dgm:spPr/>
    </dgm:pt>
    <dgm:pt modelId="{83B22370-04FE-4D30-98F1-F8CFA25CC12B}" type="pres">
      <dgm:prSet presAssocID="{FD3948C8-50D0-4962-9C15-67DD515498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11E119-5781-4638-A59A-901C89FA7AFB}" type="pres">
      <dgm:prSet presAssocID="{FD3948C8-50D0-4962-9C15-67DD5154988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FFDAF11-EB42-4F59-932E-32DD0B87866D}" type="presOf" srcId="{186E55FA-2BF8-4B4D-9EEF-CDC91EC1B43F}" destId="{50FDFE15-0BCA-4801-A9B0-53B62DA25D46}" srcOrd="0" destOrd="0" presId="urn:microsoft.com/office/officeart/2005/8/layout/vList2"/>
    <dgm:cxn modelId="{D85B4E66-7CE6-4396-BC00-87F5261364A6}" srcId="{A2F945A7-C16E-4034-89C7-4E393B127A6B}" destId="{FD3948C8-50D0-4962-9C15-67DD51549883}" srcOrd="1" destOrd="0" parTransId="{10A211CB-3BBC-4A07-B622-ABE18289E57C}" sibTransId="{976549FC-C1A2-4333-9B91-287CF1733C20}"/>
    <dgm:cxn modelId="{D3652651-8497-4CA5-AA1F-4A1D92F8C10C}" type="presOf" srcId="{530A5CEE-6D94-4E83-A804-B11DFC20E07B}" destId="{46009CC5-CECC-4F03-B540-39F8A76C3951}" srcOrd="0" destOrd="0" presId="urn:microsoft.com/office/officeart/2005/8/layout/vList2"/>
    <dgm:cxn modelId="{30F77190-4C65-4933-8516-139D3162121B}" srcId="{A2F945A7-C16E-4034-89C7-4E393B127A6B}" destId="{530A5CEE-6D94-4E83-A804-B11DFC20E07B}" srcOrd="0" destOrd="0" parTransId="{6DBBDB78-2E02-4C86-9205-04541AEC74C5}" sibTransId="{6ED37CC3-30ED-4212-AD4C-EFBBAD1BBDDB}"/>
    <dgm:cxn modelId="{80777C91-9D84-4AB4-95C6-F899E44AAB92}" type="presOf" srcId="{B8C648BE-1794-4D8D-9A48-D3BE5C609C41}" destId="{7111E119-5781-4638-A59A-901C89FA7AFB}" srcOrd="0" destOrd="0" presId="urn:microsoft.com/office/officeart/2005/8/layout/vList2"/>
    <dgm:cxn modelId="{A1D77D91-1C05-416A-B6FE-18E2E480D66A}" srcId="{FD3948C8-50D0-4962-9C15-67DD51549883}" destId="{B8C648BE-1794-4D8D-9A48-D3BE5C609C41}" srcOrd="0" destOrd="0" parTransId="{9A308364-9BC1-4C26-9FEA-7841D53959E6}" sibTransId="{53CFCDA4-9AE8-4684-B4CE-E19A4B5CEE83}"/>
    <dgm:cxn modelId="{C1B8C2A3-92AC-4AEA-AF8B-F21E6A95C78A}" type="presOf" srcId="{5C966455-A0E7-405E-B694-C4A806099980}" destId="{7111E119-5781-4638-A59A-901C89FA7AFB}" srcOrd="0" destOrd="1" presId="urn:microsoft.com/office/officeart/2005/8/layout/vList2"/>
    <dgm:cxn modelId="{BCB018B2-7966-4B1D-BF3A-E15BCB076B2B}" type="presOf" srcId="{FD3948C8-50D0-4962-9C15-67DD51549883}" destId="{83B22370-04FE-4D30-98F1-F8CFA25CC12B}" srcOrd="0" destOrd="0" presId="urn:microsoft.com/office/officeart/2005/8/layout/vList2"/>
    <dgm:cxn modelId="{65675FC7-1B6D-4905-8BE7-DAE612141953}" type="presOf" srcId="{A2F945A7-C16E-4034-89C7-4E393B127A6B}" destId="{A4AF866B-FB85-456D-BB81-59CC26DF994C}" srcOrd="0" destOrd="0" presId="urn:microsoft.com/office/officeart/2005/8/layout/vList2"/>
    <dgm:cxn modelId="{C84912E5-62DF-40D7-951D-BEF50CD88F7C}" srcId="{FD3948C8-50D0-4962-9C15-67DD51549883}" destId="{5C966455-A0E7-405E-B694-C4A806099980}" srcOrd="1" destOrd="0" parTransId="{8D6D44A6-24B7-430C-A947-FAFF5811DCDC}" sibTransId="{904ACD38-A42C-4236-B1E4-0BD335554C76}"/>
    <dgm:cxn modelId="{D55E7CF0-C901-4B5A-9AE3-B963C2D57237}" srcId="{530A5CEE-6D94-4E83-A804-B11DFC20E07B}" destId="{186E55FA-2BF8-4B4D-9EEF-CDC91EC1B43F}" srcOrd="0" destOrd="0" parTransId="{9890E021-4857-4935-9E2F-3B88BBBE0CD2}" sibTransId="{1BA50E22-BF4E-4A47-9E72-F3A5FE469081}"/>
    <dgm:cxn modelId="{7A842733-9A43-49B9-BF83-B5A6DE749D5F}" type="presParOf" srcId="{A4AF866B-FB85-456D-BB81-59CC26DF994C}" destId="{46009CC5-CECC-4F03-B540-39F8A76C3951}" srcOrd="0" destOrd="0" presId="urn:microsoft.com/office/officeart/2005/8/layout/vList2"/>
    <dgm:cxn modelId="{B46F6A51-F734-417F-B996-ED1D7B629BDE}" type="presParOf" srcId="{A4AF866B-FB85-456D-BB81-59CC26DF994C}" destId="{50FDFE15-0BCA-4801-A9B0-53B62DA25D46}" srcOrd="1" destOrd="0" presId="urn:microsoft.com/office/officeart/2005/8/layout/vList2"/>
    <dgm:cxn modelId="{CBEA080C-D484-4859-A3E9-1C348C6322DA}" type="presParOf" srcId="{A4AF866B-FB85-456D-BB81-59CC26DF994C}" destId="{83B22370-04FE-4D30-98F1-F8CFA25CC12B}" srcOrd="2" destOrd="0" presId="urn:microsoft.com/office/officeart/2005/8/layout/vList2"/>
    <dgm:cxn modelId="{F242E4E7-D134-4456-B942-F1B815F597E0}" type="presParOf" srcId="{A4AF866B-FB85-456D-BB81-59CC26DF994C}" destId="{7111E119-5781-4638-A59A-901C89FA7A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A4CB4-DF6C-463C-A585-45851750CF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01316E-A691-43EA-B88E-ABB19757F8DE}">
      <dgm:prSet phldrT="[Tekst]"/>
      <dgm:spPr/>
      <dgm:t>
        <a:bodyPr/>
        <a:lstStyle/>
        <a:p>
          <a:r>
            <a:rPr lang="pl-PL" dirty="0"/>
            <a:t>Indywidualna krzywa podaży</a:t>
          </a:r>
          <a:endParaRPr lang="en-GB" dirty="0"/>
        </a:p>
      </dgm:t>
    </dgm:pt>
    <dgm:pt modelId="{FE4BC7A2-AAE1-4AAA-BE22-2E28B4530D77}" type="parTrans" cxnId="{6ACE4312-CD12-424C-A4F3-17C2FF5C6A27}">
      <dgm:prSet/>
      <dgm:spPr/>
      <dgm:t>
        <a:bodyPr/>
        <a:lstStyle/>
        <a:p>
          <a:endParaRPr lang="en-GB"/>
        </a:p>
      </dgm:t>
    </dgm:pt>
    <dgm:pt modelId="{6F559762-C158-4AFF-8353-C3F5AB11D4FA}" type="sibTrans" cxnId="{6ACE4312-CD12-424C-A4F3-17C2FF5C6A27}">
      <dgm:prSet/>
      <dgm:spPr/>
      <dgm:t>
        <a:bodyPr/>
        <a:lstStyle/>
        <a:p>
          <a:endParaRPr lang="en-GB"/>
        </a:p>
      </dgm:t>
    </dgm:pt>
    <dgm:pt modelId="{D92FE3BD-E2F5-4FD4-BCAF-B9BBD1C3A14C}">
      <dgm:prSet phldrT="[Tekst]"/>
      <dgm:spPr/>
      <dgm:t>
        <a:bodyPr/>
        <a:lstStyle/>
        <a:p>
          <a:r>
            <a:rPr lang="pl-PL" dirty="0"/>
            <a:t>Obrazuje wielkość podaży pojedynczego dostawcy towaru (przedsiębiorstwa)</a:t>
          </a:r>
          <a:endParaRPr lang="en-GB" dirty="0"/>
        </a:p>
      </dgm:t>
    </dgm:pt>
    <dgm:pt modelId="{1C8A6AF5-72E5-49F9-A04F-CE1AC4EE18FB}" type="parTrans" cxnId="{A0D5F5BF-5534-4EC2-9E57-3DC714A83DEF}">
      <dgm:prSet/>
      <dgm:spPr/>
      <dgm:t>
        <a:bodyPr/>
        <a:lstStyle/>
        <a:p>
          <a:endParaRPr lang="en-GB"/>
        </a:p>
      </dgm:t>
    </dgm:pt>
    <dgm:pt modelId="{C519EDED-5EFE-4242-98B1-6082869A7631}" type="sibTrans" cxnId="{A0D5F5BF-5534-4EC2-9E57-3DC714A83DEF}">
      <dgm:prSet/>
      <dgm:spPr/>
      <dgm:t>
        <a:bodyPr/>
        <a:lstStyle/>
        <a:p>
          <a:endParaRPr lang="en-GB"/>
        </a:p>
      </dgm:t>
    </dgm:pt>
    <dgm:pt modelId="{499E91CB-28BE-43FD-8955-EE9CDE23904E}">
      <dgm:prSet phldrT="[Tekst]"/>
      <dgm:spPr/>
      <dgm:t>
        <a:bodyPr/>
        <a:lstStyle/>
        <a:p>
          <a:r>
            <a:rPr lang="pl-PL" dirty="0"/>
            <a:t>Podaż rynkowa</a:t>
          </a:r>
          <a:endParaRPr lang="en-GB" dirty="0"/>
        </a:p>
      </dgm:t>
    </dgm:pt>
    <dgm:pt modelId="{7698B647-F349-45CD-8E7D-8D92EFE26926}" type="parTrans" cxnId="{7BA092C7-2DD4-4ABB-8D82-9E9AF466ACE7}">
      <dgm:prSet/>
      <dgm:spPr/>
      <dgm:t>
        <a:bodyPr/>
        <a:lstStyle/>
        <a:p>
          <a:endParaRPr lang="en-GB"/>
        </a:p>
      </dgm:t>
    </dgm:pt>
    <dgm:pt modelId="{F1149DBE-1926-4E1A-9304-16858C4630FD}" type="sibTrans" cxnId="{7BA092C7-2DD4-4ABB-8D82-9E9AF466ACE7}">
      <dgm:prSet/>
      <dgm:spPr/>
      <dgm:t>
        <a:bodyPr/>
        <a:lstStyle/>
        <a:p>
          <a:endParaRPr lang="en-GB"/>
        </a:p>
      </dgm:t>
    </dgm:pt>
    <dgm:pt modelId="{026D2E4A-29D8-407C-8AF5-DCA93F062DEB}">
      <dgm:prSet phldrT="[Tekst]"/>
      <dgm:spPr/>
      <dgm:t>
        <a:bodyPr/>
        <a:lstStyle/>
        <a:p>
          <a:r>
            <a:rPr lang="pl-PL" dirty="0"/>
            <a:t>pokazuje łączną wielkość podaży danego towaru na rynku przy różnych poziomach ceny. Rynkową krzywą podaży wyznacza się z sumy indywidualnych krzywych podaży poszczególnych wytwórców.</a:t>
          </a:r>
          <a:endParaRPr lang="en-GB" dirty="0"/>
        </a:p>
      </dgm:t>
    </dgm:pt>
    <dgm:pt modelId="{03087C2E-6ECC-4957-A57F-3299689905D2}" type="parTrans" cxnId="{DB1DC255-C631-4019-B67B-B2A43F1AA05F}">
      <dgm:prSet/>
      <dgm:spPr/>
      <dgm:t>
        <a:bodyPr/>
        <a:lstStyle/>
        <a:p>
          <a:endParaRPr lang="en-GB"/>
        </a:p>
      </dgm:t>
    </dgm:pt>
    <dgm:pt modelId="{C4938A88-F2EF-4FDD-AF86-D0C0A9636E33}" type="sibTrans" cxnId="{DB1DC255-C631-4019-B67B-B2A43F1AA05F}">
      <dgm:prSet/>
      <dgm:spPr/>
      <dgm:t>
        <a:bodyPr/>
        <a:lstStyle/>
        <a:p>
          <a:endParaRPr lang="en-GB"/>
        </a:p>
      </dgm:t>
    </dgm:pt>
    <dgm:pt modelId="{657B031B-B64C-4696-ADB1-ADB2BCB1E613}" type="pres">
      <dgm:prSet presAssocID="{0D9A4CB4-DF6C-463C-A585-45851750CF22}" presName="linear" presStyleCnt="0">
        <dgm:presLayoutVars>
          <dgm:animLvl val="lvl"/>
          <dgm:resizeHandles val="exact"/>
        </dgm:presLayoutVars>
      </dgm:prSet>
      <dgm:spPr/>
    </dgm:pt>
    <dgm:pt modelId="{EEAF4547-6BF4-481F-951B-9BF5625CF9DA}" type="pres">
      <dgm:prSet presAssocID="{3601316E-A691-43EA-B88E-ABB19757F8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966D0B-3BBD-4888-98EB-351DD1CD84D4}" type="pres">
      <dgm:prSet presAssocID="{3601316E-A691-43EA-B88E-ABB19757F8DE}" presName="childText" presStyleLbl="revTx" presStyleIdx="0" presStyleCnt="2">
        <dgm:presLayoutVars>
          <dgm:bulletEnabled val="1"/>
        </dgm:presLayoutVars>
      </dgm:prSet>
      <dgm:spPr/>
    </dgm:pt>
    <dgm:pt modelId="{8A75F94F-FA24-4D88-B92D-F2029239E974}" type="pres">
      <dgm:prSet presAssocID="{499E91CB-28BE-43FD-8955-EE9CDE2390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C079346-6D9B-4108-865D-E3DF601786E0}" type="pres">
      <dgm:prSet presAssocID="{499E91CB-28BE-43FD-8955-EE9CDE23904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ACE4312-CD12-424C-A4F3-17C2FF5C6A27}" srcId="{0D9A4CB4-DF6C-463C-A585-45851750CF22}" destId="{3601316E-A691-43EA-B88E-ABB19757F8DE}" srcOrd="0" destOrd="0" parTransId="{FE4BC7A2-AAE1-4AAA-BE22-2E28B4530D77}" sibTransId="{6F559762-C158-4AFF-8353-C3F5AB11D4FA}"/>
    <dgm:cxn modelId="{C52E3560-6485-4FED-A133-5D5A98F27DCF}" type="presOf" srcId="{0D9A4CB4-DF6C-463C-A585-45851750CF22}" destId="{657B031B-B64C-4696-ADB1-ADB2BCB1E613}" srcOrd="0" destOrd="0" presId="urn:microsoft.com/office/officeart/2005/8/layout/vList2"/>
    <dgm:cxn modelId="{0015BF68-7AD8-4E19-A927-85983E4162FE}" type="presOf" srcId="{3601316E-A691-43EA-B88E-ABB19757F8DE}" destId="{EEAF4547-6BF4-481F-951B-9BF5625CF9DA}" srcOrd="0" destOrd="0" presId="urn:microsoft.com/office/officeart/2005/8/layout/vList2"/>
    <dgm:cxn modelId="{9086CE48-ACDE-4B1D-B980-501C9B0C8B37}" type="presOf" srcId="{D92FE3BD-E2F5-4FD4-BCAF-B9BBD1C3A14C}" destId="{35966D0B-3BBD-4888-98EB-351DD1CD84D4}" srcOrd="0" destOrd="0" presId="urn:microsoft.com/office/officeart/2005/8/layout/vList2"/>
    <dgm:cxn modelId="{1F0EAF4D-140D-485D-B025-9D959A9668A2}" type="presOf" srcId="{026D2E4A-29D8-407C-8AF5-DCA93F062DEB}" destId="{1C079346-6D9B-4108-865D-E3DF601786E0}" srcOrd="0" destOrd="0" presId="urn:microsoft.com/office/officeart/2005/8/layout/vList2"/>
    <dgm:cxn modelId="{DB1DC255-C631-4019-B67B-B2A43F1AA05F}" srcId="{499E91CB-28BE-43FD-8955-EE9CDE23904E}" destId="{026D2E4A-29D8-407C-8AF5-DCA93F062DEB}" srcOrd="0" destOrd="0" parTransId="{03087C2E-6ECC-4957-A57F-3299689905D2}" sibTransId="{C4938A88-F2EF-4FDD-AF86-D0C0A9636E33}"/>
    <dgm:cxn modelId="{AB468199-3597-4E50-B193-0802BE94D0CF}" type="presOf" srcId="{499E91CB-28BE-43FD-8955-EE9CDE23904E}" destId="{8A75F94F-FA24-4D88-B92D-F2029239E974}" srcOrd="0" destOrd="0" presId="urn:microsoft.com/office/officeart/2005/8/layout/vList2"/>
    <dgm:cxn modelId="{A0D5F5BF-5534-4EC2-9E57-3DC714A83DEF}" srcId="{3601316E-A691-43EA-B88E-ABB19757F8DE}" destId="{D92FE3BD-E2F5-4FD4-BCAF-B9BBD1C3A14C}" srcOrd="0" destOrd="0" parTransId="{1C8A6AF5-72E5-49F9-A04F-CE1AC4EE18FB}" sibTransId="{C519EDED-5EFE-4242-98B1-6082869A7631}"/>
    <dgm:cxn modelId="{7BA092C7-2DD4-4ABB-8D82-9E9AF466ACE7}" srcId="{0D9A4CB4-DF6C-463C-A585-45851750CF22}" destId="{499E91CB-28BE-43FD-8955-EE9CDE23904E}" srcOrd="1" destOrd="0" parTransId="{7698B647-F349-45CD-8E7D-8D92EFE26926}" sibTransId="{F1149DBE-1926-4E1A-9304-16858C4630FD}"/>
    <dgm:cxn modelId="{17B6C147-D6F6-4E96-85D5-40C54602B4E4}" type="presParOf" srcId="{657B031B-B64C-4696-ADB1-ADB2BCB1E613}" destId="{EEAF4547-6BF4-481F-951B-9BF5625CF9DA}" srcOrd="0" destOrd="0" presId="urn:microsoft.com/office/officeart/2005/8/layout/vList2"/>
    <dgm:cxn modelId="{DEDF5F0D-5809-4D3D-AF30-73C3F9220123}" type="presParOf" srcId="{657B031B-B64C-4696-ADB1-ADB2BCB1E613}" destId="{35966D0B-3BBD-4888-98EB-351DD1CD84D4}" srcOrd="1" destOrd="0" presId="urn:microsoft.com/office/officeart/2005/8/layout/vList2"/>
    <dgm:cxn modelId="{D4356113-8F14-4A91-BD49-9FC32E5F12C9}" type="presParOf" srcId="{657B031B-B64C-4696-ADB1-ADB2BCB1E613}" destId="{8A75F94F-FA24-4D88-B92D-F2029239E974}" srcOrd="2" destOrd="0" presId="urn:microsoft.com/office/officeart/2005/8/layout/vList2"/>
    <dgm:cxn modelId="{76EC7453-F4F8-4463-A7EC-12E41BBBD3D0}" type="presParOf" srcId="{657B031B-B64C-4696-ADB1-ADB2BCB1E613}" destId="{1C079346-6D9B-4108-865D-E3DF601786E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09CC5-CECC-4F03-B540-39F8A76C3951}">
      <dsp:nvSpPr>
        <dsp:cNvPr id="0" name=""/>
        <dsp:cNvSpPr/>
      </dsp:nvSpPr>
      <dsp:spPr>
        <a:xfrm>
          <a:off x="0" y="10388"/>
          <a:ext cx="9906000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Indywidualna krzywa popytu</a:t>
          </a:r>
          <a:endParaRPr lang="en-GB" sz="3300" kern="1200" dirty="0"/>
        </a:p>
      </dsp:txBody>
      <dsp:txXfrm>
        <a:off x="36753" y="47141"/>
        <a:ext cx="9832494" cy="679389"/>
      </dsp:txXfrm>
    </dsp:sp>
    <dsp:sp modelId="{50FDFE15-0BCA-4801-A9B0-53B62DA25D46}">
      <dsp:nvSpPr>
        <dsp:cNvPr id="0" name=""/>
        <dsp:cNvSpPr/>
      </dsp:nvSpPr>
      <dsp:spPr>
        <a:xfrm>
          <a:off x="0" y="763283"/>
          <a:ext cx="99060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opisuje reakcje pojedynczego nabywcy dobra na zmiany ceny,</a:t>
          </a:r>
          <a:endParaRPr lang="en-GB" sz="2600" kern="1200" dirty="0"/>
        </a:p>
      </dsp:txBody>
      <dsp:txXfrm>
        <a:off x="0" y="763283"/>
        <a:ext cx="9906000" cy="546480"/>
      </dsp:txXfrm>
    </dsp:sp>
    <dsp:sp modelId="{83B22370-04FE-4D30-98F1-F8CFA25CC12B}">
      <dsp:nvSpPr>
        <dsp:cNvPr id="0" name=""/>
        <dsp:cNvSpPr/>
      </dsp:nvSpPr>
      <dsp:spPr>
        <a:xfrm>
          <a:off x="0" y="1309763"/>
          <a:ext cx="9906000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0" kern="1200" dirty="0"/>
            <a:t>Rynkowa krzywa popytu</a:t>
          </a:r>
          <a:endParaRPr lang="en-GB" sz="3300" b="0" kern="1200" dirty="0"/>
        </a:p>
      </dsp:txBody>
      <dsp:txXfrm>
        <a:off x="36753" y="1346516"/>
        <a:ext cx="9832494" cy="679389"/>
      </dsp:txXfrm>
    </dsp:sp>
    <dsp:sp modelId="{7111E119-5781-4638-A59A-901C89FA7AFB}">
      <dsp:nvSpPr>
        <dsp:cNvPr id="0" name=""/>
        <dsp:cNvSpPr/>
      </dsp:nvSpPr>
      <dsp:spPr>
        <a:xfrm>
          <a:off x="0" y="2062658"/>
          <a:ext cx="9906000" cy="146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opisuje zależność łącznego popytu rynkowego wszystkich nabywców dobra od poziomu ceny. 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Rynkową krzywą popytu wyznaczamy dodając indywidualne krzywe popytu wszystkich nabywców.</a:t>
          </a:r>
          <a:endParaRPr lang="en-GB" sz="2600" kern="1200" dirty="0"/>
        </a:p>
      </dsp:txBody>
      <dsp:txXfrm>
        <a:off x="0" y="2062658"/>
        <a:ext cx="9906000" cy="1468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F4547-6BF4-481F-951B-9BF5625CF9DA}">
      <dsp:nvSpPr>
        <dsp:cNvPr id="0" name=""/>
        <dsp:cNvSpPr/>
      </dsp:nvSpPr>
      <dsp:spPr>
        <a:xfrm>
          <a:off x="0" y="121392"/>
          <a:ext cx="9906000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Indywidualna krzywa podaży</a:t>
          </a:r>
          <a:endParaRPr lang="en-GB" sz="3300" kern="1200" dirty="0"/>
        </a:p>
      </dsp:txBody>
      <dsp:txXfrm>
        <a:off x="36753" y="158145"/>
        <a:ext cx="9832494" cy="679389"/>
      </dsp:txXfrm>
    </dsp:sp>
    <dsp:sp modelId="{35966D0B-3BBD-4888-98EB-351DD1CD84D4}">
      <dsp:nvSpPr>
        <dsp:cNvPr id="0" name=""/>
        <dsp:cNvSpPr/>
      </dsp:nvSpPr>
      <dsp:spPr>
        <a:xfrm>
          <a:off x="0" y="874287"/>
          <a:ext cx="9906000" cy="73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Obrazuje wielkość podaży pojedynczego dostawcy towaru (przedsiębiorstwa)</a:t>
          </a:r>
          <a:endParaRPr lang="en-GB" sz="2600" kern="1200" dirty="0"/>
        </a:p>
      </dsp:txBody>
      <dsp:txXfrm>
        <a:off x="0" y="874287"/>
        <a:ext cx="9906000" cy="734332"/>
      </dsp:txXfrm>
    </dsp:sp>
    <dsp:sp modelId="{8A75F94F-FA24-4D88-B92D-F2029239E974}">
      <dsp:nvSpPr>
        <dsp:cNvPr id="0" name=""/>
        <dsp:cNvSpPr/>
      </dsp:nvSpPr>
      <dsp:spPr>
        <a:xfrm>
          <a:off x="0" y="1608619"/>
          <a:ext cx="9906000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Podaż rynkowa</a:t>
          </a:r>
          <a:endParaRPr lang="en-GB" sz="3300" kern="1200" dirty="0"/>
        </a:p>
      </dsp:txBody>
      <dsp:txXfrm>
        <a:off x="36753" y="1645372"/>
        <a:ext cx="9832494" cy="679389"/>
      </dsp:txXfrm>
    </dsp:sp>
    <dsp:sp modelId="{1C079346-6D9B-4108-865D-E3DF601786E0}">
      <dsp:nvSpPr>
        <dsp:cNvPr id="0" name=""/>
        <dsp:cNvSpPr/>
      </dsp:nvSpPr>
      <dsp:spPr>
        <a:xfrm>
          <a:off x="0" y="2361514"/>
          <a:ext cx="9906000" cy="105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pokazuje łączną wielkość podaży danego towaru na rynku przy różnych poziomach ceny. Rynkową krzywą podaży wyznacza się z sumy indywidualnych krzywych podaży poszczególnych wytwórców.</a:t>
          </a:r>
          <a:endParaRPr lang="en-GB" sz="2600" kern="1200" dirty="0"/>
        </a:p>
      </dsp:txBody>
      <dsp:txXfrm>
        <a:off x="0" y="2361514"/>
        <a:ext cx="9906000" cy="105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65906030_Unconventional_Energy_Sources_and_EU_Energy_Security_A_Legal_Economic_and_Political_Analysis/figures?lo=1" TargetMode="External"/><Relationship Id="rId2" Type="http://schemas.openxmlformats.org/officeDocument/2006/relationships/hyperlink" Target="http://empi2.pl/jbp/tematy/Rozdzial6/wymiana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tro.pewex.pl/479888" TargetMode="External"/><Relationship Id="rId4" Type="http://schemas.openxmlformats.org/officeDocument/2006/relationships/hyperlink" Target="https://mfiles.pl/pl/index.php/Cena#:~:text=Funkcje%20ceny&amp;text=Ceny%20informuj%C4%85%20nabywc%C4%99%2C%20o%20ile,jego%20przych%C3%B3d%2C%20gdy%20dokona%20sprzeda%C5%BC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55B7F4-52B0-4C23-A035-545007347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Zasady funkcjonowania rynku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F4B701-0EBA-44FD-9C4E-93678F79E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hab. inż. Grzegorz Chodak, prof. </a:t>
            </a:r>
            <a:r>
              <a:rPr lang="pl-PL" dirty="0" err="1"/>
              <a:t>PWr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69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D882A9-EFB7-4717-9943-BA43CF96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Dobra komplementarne i dobra substytucyjne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B02834-72CD-48AD-B8B4-1E195DB2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Dobro komplementarne </a:t>
            </a: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dobro, którego posiadanie powoduje zapotrzebowanie na drugie dobro. Dwa dobra są komplementarne, jeżeli wzrost (spadek) ceny na dane dobro powoduje spadek (wzrost) popytu na drugie dobro.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przykłady</a:t>
            </a: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benzyna – samochód; </a:t>
            </a:r>
          </a:p>
          <a:p>
            <a:pPr>
              <a:lnSpc>
                <a:spcPct val="150000"/>
              </a:lnSpc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drukarka – papier</a:t>
            </a:r>
          </a:p>
          <a:p>
            <a:pPr>
              <a:lnSpc>
                <a:spcPct val="150000"/>
              </a:lnSpc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l-PL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Dobro substytucyjne</a:t>
            </a: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dobro, które posiada podobne właściwości i zaspokaja podobne potrzeby jak inne dobro. Dwa dobra są dobrami substytucyjnymi jeżeli wzrost (spadek) ceny jednego dobra wywołuje wzrost (spadek) popytu na drugie dobro.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przykłady</a:t>
            </a: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benzyna – gaz; </a:t>
            </a:r>
          </a:p>
          <a:p>
            <a:pPr>
              <a:lnSpc>
                <a:spcPct val="150000"/>
              </a:lnSpc>
            </a:pPr>
            <a:r>
              <a:rPr lang="pl-P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pomarańcze – mandarynki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04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7A09E-2648-4152-BB2C-61B69EBE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Podaż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A0666D-3AFA-4C77-867E-1092957E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082925" cy="3541714"/>
          </a:xfrm>
        </p:spPr>
        <p:txBody>
          <a:bodyPr>
            <a:normAutofit/>
          </a:bodyPr>
          <a:lstStyle/>
          <a:p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Podaż 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dobra to ilość dobra w jednostce czasu oferowana na rynku przy różnych poziomach ceny</a:t>
            </a:r>
            <a:endParaRPr lang="en-GB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9CDB2B-CC15-4E6E-9C38-B8D70C19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821" y="1171073"/>
            <a:ext cx="173615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6A499066-3E6E-4606-9FF4-5C62F2D3C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254"/>
              </p:ext>
            </p:extLst>
          </p:nvPr>
        </p:nvGraphicFramePr>
        <p:xfrm>
          <a:off x="6336632" y="1155032"/>
          <a:ext cx="4828674" cy="467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3" imgW="3390900" imgH="3286125" progId="Excel.Chart.8">
                  <p:embed/>
                </p:oleObj>
              </mc:Choice>
              <mc:Fallback>
                <p:oleObj name="Chart" r:id="rId3" imgW="3390900" imgH="3286125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632" y="1155032"/>
                        <a:ext cx="4828674" cy="4679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35B7DD8-10D8-49CC-A3E1-CEAED657B7B0}"/>
              </a:ext>
            </a:extLst>
          </p:cNvPr>
          <p:cNvSpPr txBox="1"/>
          <p:nvPr/>
        </p:nvSpPr>
        <p:spPr>
          <a:xfrm>
            <a:off x="7170821" y="5791201"/>
            <a:ext cx="2869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 – cena</a:t>
            </a:r>
          </a:p>
          <a:p>
            <a:r>
              <a:rPr lang="pl-PL" dirty="0"/>
              <a:t>Q – wielkość oferty rynkowej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68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94BE2-8A17-45C5-B8EF-5CE0D45D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58563AD-5FDC-4D7C-B4FC-1E4462CBE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5197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18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B49FC-B031-4CF9-90C3-A5B6CFF2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podaży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EB671D-C833-493D-AEF5-66F0C5CB9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Prawo podaży 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mówi, że przy innych czynnikach stałych (</a:t>
            </a:r>
            <a:r>
              <a:rPr lang="pl-PL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ceteris</a:t>
            </a:r>
            <a:r>
              <a:rPr lang="pl-PL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paribus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wzrost ceny zachęca producentów do zwiększenia oferowanej ilości dobra, a spadek ceny powoduje zmniejszenie oferowanej ilości.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8589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92C3F-405D-4571-A340-3A1DB0B0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Szoki podażowe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7FAAF7-08A8-4E0D-ACF9-6F828F7ED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Przesunięcie całej krzywej podaży: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zmiana technologii produkcji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zmiana cen czynników produkcji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zmiana struktury rynku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polityka państwa (podatki)</a:t>
            </a:r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7CBC74-8BA8-4F5B-BA2A-0BE77022D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3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61C7B-DF3B-45F8-9AEA-69D6BAB6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Cena równowagi</a:t>
            </a:r>
            <a:endParaRPr lang="en-GB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AEA9116-9AE9-4D30-8CB9-8862CEB8C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3125" y="1526011"/>
            <a:ext cx="5314286" cy="3352381"/>
          </a:xfrm>
          <a:solidFill>
            <a:schemeClr val="tx1">
              <a:alpha val="87000"/>
            </a:schemeClr>
          </a:solidFill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BF8A1A4-6C2C-46FF-B932-57453842D238}"/>
              </a:ext>
            </a:extLst>
          </p:cNvPr>
          <p:cNvSpPr txBox="1"/>
          <p:nvPr/>
        </p:nvSpPr>
        <p:spPr>
          <a:xfrm>
            <a:off x="1141413" y="2097088"/>
            <a:ext cx="4184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Cena – wartość usługi lub towaru wyrażona najczęściej przy pomocy pieniądza</a:t>
            </a:r>
          </a:p>
          <a:p>
            <a:pPr algn="just">
              <a:lnSpc>
                <a:spcPct val="150000"/>
              </a:lnSpc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Cena równowagi (P</a:t>
            </a:r>
            <a:r>
              <a:rPr lang="pl-PL" sz="20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rynkowej to cena, przy której zapotrzebowanie zrównuje się z ilością oferowaną na rynku</a:t>
            </a:r>
            <a:endParaRPr lang="en-GB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14D91C7-332B-46C4-8A0A-142157CFF8CF}"/>
              </a:ext>
            </a:extLst>
          </p:cNvPr>
          <p:cNvSpPr txBox="1"/>
          <p:nvPr/>
        </p:nvSpPr>
        <p:spPr>
          <a:xfrm>
            <a:off x="2196180" y="5331989"/>
            <a:ext cx="77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Dla kupującego cena stanowi </a:t>
            </a:r>
            <a:r>
              <a:rPr lang="pl-PL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koszt</a:t>
            </a:r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jaki musi być poniesiony w momencie zakupu. </a:t>
            </a:r>
          </a:p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Dla sprzedawcy natomiast cena stanowi </a:t>
            </a:r>
            <a:r>
              <a:rPr lang="pl-PL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źródło przychodu</a:t>
            </a:r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07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50A248-DA3D-469D-91CC-E6CF9C12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ceny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D26862-2DEE-43FA-BE4D-74166BC0F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62555"/>
          </a:xfrm>
        </p:spPr>
        <p:txBody>
          <a:bodyPr>
            <a:normAutofit fontScale="92500" lnSpcReduction="10000"/>
          </a:bodyPr>
          <a:lstStyle/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Informacyjna - cena informuje nabywcę, o ile zmniejszą się jego </a:t>
            </a:r>
            <a:r>
              <a:rPr lang="pl-PL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zasoby</a:t>
            </a:r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pieniężne, jeśli dokona zakupu danego dobra, </a:t>
            </a:r>
          </a:p>
          <a:p>
            <a:pPr lvl="1"/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natomiast sprzedawcę informują o tym o ile wzrośnie jego </a:t>
            </a:r>
            <a:r>
              <a:rPr lang="pl-PL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przychód</a:t>
            </a:r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gdy dokona </a:t>
            </a:r>
            <a:r>
              <a:rPr lang="pl-PL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sprzedaży</a:t>
            </a:r>
          </a:p>
          <a:p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Stymulacyjna (bodźcowa) </a:t>
            </a:r>
          </a:p>
          <a:p>
            <a:pPr lvl="1"/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Cena to narzędzie oddziaływania na producentów - im wyższy jest poziom cen przy stałych kosztach, tym większa jest opłacalność produkcji. </a:t>
            </a:r>
          </a:p>
          <a:p>
            <a:pPr lvl="1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Cena zachęca do wykorzystywania najtańszych metod produkcji oraz stymuluje do wykorzystania zasobów w sposób optymalny</a:t>
            </a:r>
          </a:p>
          <a:p>
            <a:pPr lvl="1"/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Jeżeli natomiast chodzi o konsumentów, to wyższa cena skłania ich do obniżenia spożycia, a niższa stymuluje jego wzrost.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3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608C6-692A-4538-95DE-B0BAC4E3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Cena minimalna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8A62E-6B88-4D75-A62C-1DBABB7F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Cena minimalna </a:t>
            </a: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jest to najniższa cena, którą można uzgodnić w legalnej transakcji kupna i sprzedaży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oferowana ilość jest większa niż zapotrzebowanie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jest ustalana przez rząd w wyniku żądań producentów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900" b="1" kern="0" dirty="0">
                <a:effectLst/>
                <a:latin typeface="Times New Roman" panose="02020603050405020304" pitchFamily="18" charset="0"/>
              </a:rPr>
              <a:t>Przykłady ceny minimalnej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cena cukru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ceny zbóż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minimalne płace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55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220C9C-FED7-4C19-82CC-11D212C8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6B74FE-AD24-43DD-863F-CE1B08A86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076" y="670278"/>
            <a:ext cx="5304762" cy="3352381"/>
          </a:xfrm>
          <a:solidFill>
            <a:schemeClr val="tx1"/>
          </a:solidFill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E609A4F-A80D-40A1-AA1A-29FBF9818432}"/>
              </a:ext>
            </a:extLst>
          </p:cNvPr>
          <p:cNvSpPr txBox="1"/>
          <p:nvPr/>
        </p:nvSpPr>
        <p:spPr>
          <a:xfrm>
            <a:off x="1886888" y="4516582"/>
            <a:ext cx="841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Wprowadzenie ceny minimalnej na poziomie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l-PL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powoduje powstanie nadwyżki podaży wynoszącej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Nadwyżkę tę musi wykupić rząd po zagwarantowanej przez siebie minimalnej cenie. Budżet państwa poniesie w związku z tym koszty, których sumę wyraża pole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pl-PL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pl-PL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866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8CDFD-57CA-4987-B6C7-A5A0BE00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wprowadzenie ceny minimalnej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2D84B-F752-4D9C-A2DE-1F2F6871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Ochrona producentów (najczęściej nierentownych)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F524DD-A4EB-436C-A1FD-64C8F863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30" y="3031168"/>
            <a:ext cx="6562223" cy="36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F3A307-9C9A-449C-B2F8-167374F2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311EC3-4E8A-4BDE-8E9C-F4E28DC4B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Mechanizm rynkowy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Popyt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Podaż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Cena równowagi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Ingerencja w rynek – cena minimalna i maksymalna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72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2339A-E49E-4F0C-8983-E2B4BBCF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 wprowadzenia ceny minimalnej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F698A5-33A4-417D-BDFB-2DC5A64C8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"/>
              <a:tabLst>
                <a:tab pos="28829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nadwyżka podaży nad popytem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"/>
              <a:tabLst>
                <a:tab pos="28829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konieczność wykupywania przez państwo nadwyżki produkcji – powstaje problem co zrobić ze skupioną nadwyżką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"/>
              <a:tabLst>
                <a:tab pos="28829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 producentów, którym nie udało się sprzedać państwu nadwyżek produkcyjnych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"/>
              <a:tabLst>
                <a:tab pos="28829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obniżenie realnych dochodów konsumentów na wskutek: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podatków, z których finansowane są skupy nadwyżek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wyższych cen produktów na rynku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"/>
              <a:tabLst>
                <a:tab pos="28829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państwo może racjonować produkcję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"/>
              <a:tabLst>
                <a:tab pos="28829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problemy powstałe po likwidacji ceny minimalnej (istniejące zapasy powodują gwałtowny spadek cen i ponowne naciski na wprowadzenie ceny minimalnej).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"/>
              <a:tabLst>
                <a:tab pos="28829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spadek konkurencyjności przedsiębiorstw – „i tak sprzedam w skupie”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CBCC39-84F5-4963-B837-EF123B3B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Cena maksymalna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5C3C02-FA4F-4DCD-B927-C80D6411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Cena maksymalna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jest to najwyższa cena, którą można uzgodnić w legalnej transakcji kupna i sprzedaży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jest ona niższa od ceny równowagi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oferowana ilość jest mniejsza od zapotrzebowania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Przykłady wprowadzenia ceny maksymalnej: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czynsze mieszkaniowe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ceny w okresie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PRLu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ceny podstawowych dóbr żywnościowych w okresach kataklizmów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02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40D92-14CC-486F-B05E-9D8509F1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EE491B8-D8FD-40A9-AE6E-D87BF54A0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137" y="618518"/>
            <a:ext cx="6566638" cy="4142395"/>
          </a:xfrm>
          <a:solidFill>
            <a:schemeClr val="tx1"/>
          </a:solidFill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52F1ECB-9B36-451A-8CE0-3248D8D360AF}"/>
              </a:ext>
            </a:extLst>
          </p:cNvPr>
          <p:cNvSpPr txBox="1"/>
          <p:nvPr/>
        </p:nvSpPr>
        <p:spPr>
          <a:xfrm>
            <a:off x="2576945" y="5237018"/>
            <a:ext cx="723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Jeżeli rząd ustali maksymalną cenę sprzedaży danego towaru na poziomie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l-P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to efektem będzie nadwyżka popytu wynosząca </a:t>
            </a:r>
            <a:r>
              <a:rPr lang="pl-P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086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8D433-0D31-4A35-A6AC-8722C938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wprowadzenia ceny maksymalnej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DEF80F-85B8-432A-9B79-9D2AC007E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Umożliwienie dostępu do dóbr najbiedniejszym konsumentom</a:t>
            </a:r>
          </a:p>
          <a:p>
            <a:r>
              <a:rPr lang="pl-PL" dirty="0"/>
              <a:t>Zablokowanie gwałtownych wzrostów cen np. podczas powodzi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184E841-C9D4-4763-92F7-DDEB41B0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617" y="3657600"/>
            <a:ext cx="4446903" cy="28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9A7A9-7CBF-41BC-BB23-D7CB3C59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 wprowadzenia ceny maksymalnej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832176-F531-4C0B-83B9-32054B6E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nadwyżka popytu nad podażą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spadek produkcji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racjonowanie towarów (reglamentacja: bony, kartki)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subsydia dla producentów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kontrola kosztów (wertykalne rozszerzenie kontroli cen)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horyzontalne rozszerzenie zakresu kontroli cen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spadek jakości produktów i konkurencyjności firm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zahamowanie postępu i inwestycji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267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4B3BDB-CFA4-4586-BD71-2B0F3DAC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CA0A28-8EAF-45FB-8209-926E0C1C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Popyt i podaż to dwie główne siły rynkowe</a:t>
            </a:r>
          </a:p>
          <a:p>
            <a:r>
              <a:rPr lang="pl-PL" dirty="0"/>
              <a:t>Cena równowagi jest jedyną ceną, przy której popyt zrównuje się z podażą</a:t>
            </a:r>
          </a:p>
          <a:p>
            <a:r>
              <a:rPr lang="pl-PL" dirty="0"/>
              <a:t>Wszelkie próby sterowania cenami przez Państwo mają negatywny wpływ na funkcjonowanie rynku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651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75AE93-3277-4AA0-B019-1106D562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A94C1C-ADCA-4AFD-BAED-350B23FC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Czarny B. Podstawy Ekonomii</a:t>
            </a:r>
          </a:p>
          <a:p>
            <a:r>
              <a:rPr lang="pl-PL" dirty="0" err="1"/>
              <a:t>Begg</a:t>
            </a:r>
            <a:r>
              <a:rPr lang="pl-PL" dirty="0"/>
              <a:t> D. Ekonomia t. 1</a:t>
            </a:r>
          </a:p>
          <a:p>
            <a:r>
              <a:rPr lang="en-GB" dirty="0"/>
              <a:t>https://mfiles.pl/pl/index.php/Plik:Przesuwanie_si%C4%99_krzywej_popytu.png</a:t>
            </a:r>
            <a:endParaRPr lang="pl-PL" dirty="0"/>
          </a:p>
          <a:p>
            <a:r>
              <a:rPr lang="en-GB" dirty="0">
                <a:hlinkClick r:id="rId2"/>
              </a:rPr>
              <a:t>http://empi2.pl/jbp/tematy/Rozdzial6/wymiana1.html</a:t>
            </a:r>
            <a:endParaRPr lang="pl-PL" dirty="0"/>
          </a:p>
          <a:p>
            <a:r>
              <a:rPr lang="pl-PL" dirty="0">
                <a:hlinkClick r:id="rId3"/>
              </a:rPr>
              <a:t>https://www.researchgate.net/publication/265906030_Unconventional_Energy_Sources_and_EU_Energy_Security_A_Legal_Economic_and_Political_Analysis/figures?lo=1</a:t>
            </a:r>
            <a:endParaRPr lang="pl-PL" dirty="0"/>
          </a:p>
          <a:p>
            <a:r>
              <a:rPr lang="pl-PL" dirty="0">
                <a:hlinkClick r:id="rId4"/>
              </a:rPr>
              <a:t>https://mfiles.pl/pl/index.php/Cena#:~:text=Funkcje%20ceny&amp;text=Ceny%20informuj%C4%85%20nabywc%C4%99%2C%20o%20ile,jego%20przych%C3%B3d%2C%20gdy%20dokona%20sprzeda%C5%BCy</a:t>
            </a:r>
            <a:r>
              <a:rPr lang="pl-PL" dirty="0"/>
              <a:t>.</a:t>
            </a:r>
          </a:p>
          <a:p>
            <a:r>
              <a:rPr lang="pl-PL" dirty="0"/>
              <a:t>https://www.farmer.pl/finanse/kurs-euro-i-cena-minimalna-dla-burakow-cukrowych,67570.html</a:t>
            </a:r>
          </a:p>
          <a:p>
            <a:r>
              <a:rPr lang="pl-PL" dirty="0">
                <a:hlinkClick r:id="rId5"/>
              </a:rPr>
              <a:t>https://retro.pewex.pl/479888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8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412D5-EB5C-4145-8C38-2330CAD4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1929AB-2380-4FEC-80ED-83B95739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Rynek to system współzależnych transakcji kupna i sprzedaży dobra.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Rynek koordynuje działalność podmiotów gospodarczych za pomocą </a:t>
            </a:r>
            <a:r>
              <a:rPr lang="pl-PL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mechanizmu rynkowego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Mechanizm rynkowy za pośrednictwem </a:t>
            </a:r>
            <a:r>
              <a:rPr lang="pl-PL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systemu cen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dostarcza podmiotom gospodarczym informacje o stopniu rzadkości dóbr. </a:t>
            </a:r>
          </a:p>
          <a:p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Niewidzialna ręka [rynku</a:t>
            </a:r>
            <a: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sprawia, że jednostki, dążąc do własnych korzyści, działają również dla dobra publicznego, nie zdając sobie nawet z tego sprawy.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30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E265B-CB5D-4F26-8194-85474D4A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Transakcje na rynku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F64769-083E-4A82-A445-14BFD311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917" y="3247690"/>
            <a:ext cx="9905999" cy="3541714"/>
          </a:xfrm>
        </p:spPr>
        <p:txBody>
          <a:bodyPr/>
          <a:lstStyle/>
          <a:p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Jeżeli wymiana pomiędzy dwoma podmiotami jest całkowicie swobodna i odbywa się bez przymusu, </a:t>
            </a:r>
          </a:p>
          <a:p>
            <a:pPr lvl="1"/>
            <a:r>
              <a:rPr lang="pl-PL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nigdy do niej nie dojdzie, jeśli obie strony na niej nie zyskają</a:t>
            </a:r>
            <a:r>
              <a:rPr lang="pl-P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563697-30E5-4A7D-8D7D-C1B0A91B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652" y="39269"/>
            <a:ext cx="2755484" cy="30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9AF333-D9CB-4A9F-8D36-C93C9704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Popyt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961A26-DC98-41C8-BCF4-DA1D134A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224039" cy="3541714"/>
          </a:xfrm>
        </p:spPr>
        <p:txBody>
          <a:bodyPr/>
          <a:lstStyle/>
          <a:p>
            <a:r>
              <a:rPr lang="pl-P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Popyt </a:t>
            </a:r>
            <a:r>
              <a:rPr lang="pl-P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dobro to  przypadająca na jednostkę czasu wielkość zapotrzebowania odpowiadająca różnym cenom tego dobra.</a:t>
            </a:r>
          </a:p>
          <a:p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7247C9-57B2-4CCF-80CA-83B1C231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453" y="2249487"/>
            <a:ext cx="170207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7F647ADB-854D-4C29-B2AC-E28F1670A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971561"/>
              </p:ext>
            </p:extLst>
          </p:nvPr>
        </p:nvGraphicFramePr>
        <p:xfrm>
          <a:off x="6365454" y="1110500"/>
          <a:ext cx="4681957" cy="41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3" imgW="3228975" imgH="2876550" progId="Excel.Chart.8">
                  <p:embed/>
                </p:oleObj>
              </mc:Choice>
              <mc:Fallback>
                <p:oleObj name="Chart" r:id="rId3" imgW="3228975" imgH="287655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454" y="1110500"/>
                        <a:ext cx="4681957" cy="4170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C984635-8290-44CA-8DD8-E318B10C8BDC}"/>
              </a:ext>
            </a:extLst>
          </p:cNvPr>
          <p:cNvSpPr txBox="1"/>
          <p:nvPr/>
        </p:nvSpPr>
        <p:spPr>
          <a:xfrm>
            <a:off x="6866021" y="5468035"/>
            <a:ext cx="3027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 – cena</a:t>
            </a:r>
          </a:p>
          <a:p>
            <a:r>
              <a:rPr lang="pl-PL" dirty="0"/>
              <a:t>Q – wielkość zapotrzebowania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5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4F6EB5-7B63-480B-8960-541C6398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Popyt indywidualny i rynkowy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1239E12-A1D9-4F35-8CE1-27210F347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83659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64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38BF53-E41C-44B7-8EFD-77AD9883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popytu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11279-2946-4A91-B42C-8C8315D6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przy innych czynnikach nie zmienionych (</a:t>
            </a:r>
            <a:r>
              <a:rPr lang="pl-PL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ceteris</a:t>
            </a:r>
            <a:r>
              <a:rPr lang="pl-PL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paribus</a:t>
            </a:r>
            <a:r>
              <a:rPr lang="pl-P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wielkość zapotrzebowania na określone dobro maleje w miarę wzrostu ceny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1856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EBEF49-243D-4D5F-BF7F-CB72D9A3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10AFAE-D9D4-41D2-8C25-EFE9CB125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221914" cy="3541714"/>
          </a:xfrm>
        </p:spPr>
        <p:txBody>
          <a:bodyPr>
            <a:normAutofit/>
          </a:bodyPr>
          <a:lstStyle/>
          <a:p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Ruch wzdłuż krzywej popytu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pokazuje dostosowanie się konsumenta do zmiany ceny rynkowej dobra</a:t>
            </a:r>
          </a:p>
          <a:p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Zmiana położenia samej krzywej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ilustruje reakcję na zmiany czynników zewnętrznych </a:t>
            </a:r>
            <a:b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prowadzi do zmiany ceny równowagi oraz odpowiadającej jej wielkości popytu i podaży</a:t>
            </a:r>
            <a:endParaRPr lang="en-GB" sz="3200" dirty="0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8ABED959-F407-4E05-B681-1A019936F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01762"/>
              </p:ext>
            </p:extLst>
          </p:nvPr>
        </p:nvGraphicFramePr>
        <p:xfrm>
          <a:off x="7510043" y="1728955"/>
          <a:ext cx="4681957" cy="41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3" imgW="3228975" imgH="2876550" progId="Excel.Chart.8">
                  <p:embed/>
                </p:oleObj>
              </mc:Choice>
              <mc:Fallback>
                <p:oleObj name="Chart" r:id="rId3" imgW="3228975" imgH="2876550" progId="Excel.Chart.8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7F647ADB-854D-4C29-B2AC-E28F1670A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043" y="1728955"/>
                        <a:ext cx="4681957" cy="4170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17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B00128-0FC6-43A7-935E-16C3A1D5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Szoki popytowe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BAC4ED-AB22-4286-9764-9E915A5E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3421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Przesunięcie całej krzywej popytu: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zmiana cen dóbr komplementarnych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zmiany cen substytutów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zmiana dochodów konsumentów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zmiana gustów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wypadki losowe (powódź, długotrwały upał itp.)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zmiany prawne</a:t>
            </a:r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F7DF77-09F4-4065-B0B9-C2350C8A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379413"/>
            <a:ext cx="57340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6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{42073874-E67C-4D29-AF61-239C330FBB1C}tf04033919</Template>
  <TotalTime>1045</TotalTime>
  <Words>1171</Words>
  <Application>Microsoft Office PowerPoint</Application>
  <PresentationFormat>Panoramiczny</PresentationFormat>
  <Paragraphs>137</Paragraphs>
  <Slides>26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Symbol</vt:lpstr>
      <vt:lpstr>Times New Roman</vt:lpstr>
      <vt:lpstr>Tw Cen MT</vt:lpstr>
      <vt:lpstr>Wingdings</vt:lpstr>
      <vt:lpstr>Obwód</vt:lpstr>
      <vt:lpstr>Wykres programu Microsoft Excel</vt:lpstr>
      <vt:lpstr>Zasady funkcjonowania rynku</vt:lpstr>
      <vt:lpstr>Plan wykładu</vt:lpstr>
      <vt:lpstr>rynek</vt:lpstr>
      <vt:lpstr>Transakcje na rynku</vt:lpstr>
      <vt:lpstr>Popyt</vt:lpstr>
      <vt:lpstr>Popyt indywidualny i rynkowy</vt:lpstr>
      <vt:lpstr>Prawo popytu</vt:lpstr>
      <vt:lpstr>Prezentacja programu PowerPoint</vt:lpstr>
      <vt:lpstr>Szoki popytowe</vt:lpstr>
      <vt:lpstr>Dobra komplementarne i dobra substytucyjne</vt:lpstr>
      <vt:lpstr>Podaż</vt:lpstr>
      <vt:lpstr>Prezentacja programu PowerPoint</vt:lpstr>
      <vt:lpstr>Prawo podaży</vt:lpstr>
      <vt:lpstr>Szoki podażowe</vt:lpstr>
      <vt:lpstr>Cena równowagi</vt:lpstr>
      <vt:lpstr>Funkcje ceny</vt:lpstr>
      <vt:lpstr>Cena minimalna</vt:lpstr>
      <vt:lpstr>Prezentacja programu PowerPoint</vt:lpstr>
      <vt:lpstr>Cel wprowadzenie ceny minimalnej</vt:lpstr>
      <vt:lpstr>Skutki wprowadzenia ceny minimalnej</vt:lpstr>
      <vt:lpstr>Cena maksymalna</vt:lpstr>
      <vt:lpstr>Prezentacja programu PowerPoint</vt:lpstr>
      <vt:lpstr>Cel wprowadzenia ceny maksymalnej</vt:lpstr>
      <vt:lpstr>Skutki wprowadzenia ceny maksymalnej</vt:lpstr>
      <vt:lpstr>podsumowanie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Recenzent</dc:creator>
  <cp:lastModifiedBy>Recenzent</cp:lastModifiedBy>
  <cp:revision>13</cp:revision>
  <dcterms:created xsi:type="dcterms:W3CDTF">2022-02-22T22:04:31Z</dcterms:created>
  <dcterms:modified xsi:type="dcterms:W3CDTF">2022-02-23T15:30:28Z</dcterms:modified>
</cp:coreProperties>
</file>