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DB1351-6272-4E1C-B303-D77F0C0803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Badanie zmian zachodzących na rynku - elastyczności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C550801-13CB-4C0D-807A-2BACEAA214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inż. Grzegorz chodak, prof. </a:t>
            </a:r>
            <a:r>
              <a:rPr lang="pl-PL" dirty="0" err="1"/>
              <a:t>pwr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931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16622F-D0BD-42DF-8E14-C0C7E172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Obliczanie</a:t>
            </a:r>
            <a:r>
              <a:rPr lang="en-GB" dirty="0"/>
              <a:t> </a:t>
            </a:r>
            <a:r>
              <a:rPr lang="en-GB" dirty="0" err="1"/>
              <a:t>elastyczności</a:t>
            </a:r>
            <a:r>
              <a:rPr lang="en-GB" dirty="0"/>
              <a:t> </a:t>
            </a:r>
            <a:r>
              <a:rPr lang="en-GB" dirty="0" err="1"/>
              <a:t>cenowej</a:t>
            </a:r>
            <a:r>
              <a:rPr lang="en-GB" dirty="0"/>
              <a:t> </a:t>
            </a:r>
            <a:r>
              <a:rPr lang="en-GB" dirty="0" err="1"/>
              <a:t>popytu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AE4CE-BB54-4374-8F63-8EC59E1A1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2758"/>
            <a:ext cx="9905999" cy="3978443"/>
          </a:xfrm>
        </p:spPr>
        <p:txBody>
          <a:bodyPr/>
          <a:lstStyle/>
          <a:p>
            <a:r>
              <a:rPr lang="pl-PL" sz="1800" b="1" i="1" dirty="0">
                <a:effectLst/>
                <a:latin typeface="Times New Roman" panose="02020603050405020304" pitchFamily="18" charset="0"/>
              </a:rPr>
              <a:t>Zadanie: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Poniższa tablica przedstawia popyt na rynku pewnego dobra. Dla wszystkich poziomów ceny oblicz współczynniki cenowej elastyczności popytu.</a:t>
            </a:r>
          </a:p>
          <a:p>
            <a:endParaRPr lang="en-GB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D8794C4-3D02-4D76-AEF6-4F19F1A59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72271"/>
              </p:ext>
            </p:extLst>
          </p:nvPr>
        </p:nvGraphicFramePr>
        <p:xfrm>
          <a:off x="1141411" y="3208421"/>
          <a:ext cx="3623094" cy="2582783"/>
        </p:xfrm>
        <a:graphic>
          <a:graphicData uri="http://schemas.openxmlformats.org/drawingml/2006/table">
            <a:tbl>
              <a:tblPr/>
              <a:tblGrid>
                <a:gridCol w="1811547">
                  <a:extLst>
                    <a:ext uri="{9D8B030D-6E8A-4147-A177-3AD203B41FA5}">
                      <a16:colId xmlns:a16="http://schemas.microsoft.com/office/drawing/2014/main" val="1013463562"/>
                    </a:ext>
                  </a:extLst>
                </a:gridCol>
                <a:gridCol w="1811547">
                  <a:extLst>
                    <a:ext uri="{9D8B030D-6E8A-4147-A177-3AD203B41FA5}">
                      <a16:colId xmlns:a16="http://schemas.microsoft.com/office/drawing/2014/main" val="2797746468"/>
                    </a:ext>
                  </a:extLst>
                </a:gridCol>
              </a:tblGrid>
              <a:tr h="3689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Cena (</a:t>
                      </a:r>
                      <a:r>
                        <a:rPr lang="pl-PL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Popyt (</a:t>
                      </a:r>
                      <a:r>
                        <a:rPr lang="pl-PL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734626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251494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183356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706746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617318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932664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288340"/>
                  </a:ext>
                </a:extLst>
              </a:tr>
            </a:tbl>
          </a:graphicData>
        </a:graphic>
      </p:graphicFrame>
      <p:pic>
        <p:nvPicPr>
          <p:cNvPr id="45" name="Obraz 44">
            <a:extLst>
              <a:ext uri="{FF2B5EF4-FFF2-40B4-BE49-F238E27FC236}">
                <a16:creationId xmlns:a16="http://schemas.microsoft.com/office/drawing/2014/main" id="{88C206B5-A3F3-4CF1-A0A8-7385BAB4B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114" y="2826327"/>
            <a:ext cx="5950929" cy="375119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62447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424FDD-52BE-4EE3-B579-4E19F531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Elastyczność a nachylenie krzywej popytu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A012A8-1F1D-4C34-9E22-AB625818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6360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Zwykle interesuje nas ogólna ocena elastyczności na pewnym fragmencie krzywej popytu, tzn. przy poziomach ceny, z zakresu tzw. cen rynkowych (takich, które spotyka się na rynku). </a:t>
            </a:r>
          </a:p>
          <a:p>
            <a:endParaRPr lang="pl-PL" dirty="0"/>
          </a:p>
          <a:p>
            <a:r>
              <a:rPr lang="pl-PL" dirty="0"/>
              <a:t>Popyt o wysokiej elastyczności wyraża krzywa o małym nachyleniu (płaska).</a:t>
            </a:r>
          </a:p>
          <a:p>
            <a:endParaRPr lang="pl-PL" dirty="0"/>
          </a:p>
          <a:p>
            <a:r>
              <a:rPr lang="pl-PL" dirty="0"/>
              <a:t>Popyt nieelastyczny wyraża krzywa o dużym nachyleniu (stroma). </a:t>
            </a:r>
          </a:p>
          <a:p>
            <a:r>
              <a:rPr lang="pl-PL" dirty="0"/>
              <a:t>Na przykład, popyt na dobra luksusowe jest zwykle bardziej elastyczny niż popyt na dobra podstawowe - i to przy każdym poziomie ceny (z przedziału „cen branych pod uwagę”).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38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51B75A-D802-4971-A762-7B8BAC2E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Elastyczność a nachylenie krzywej popytu</a:t>
            </a:r>
            <a:endParaRPr lang="en-GB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F76EA44-C667-4D16-AE99-3D55CBCFE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8699" y="2334629"/>
            <a:ext cx="7571428" cy="3371429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091772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7D1294-C52E-46A3-A8B7-A44CB946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Mieszana</a:t>
            </a:r>
            <a:r>
              <a:rPr lang="en-GB" dirty="0"/>
              <a:t> </a:t>
            </a:r>
            <a:r>
              <a:rPr lang="en-GB" dirty="0" err="1"/>
              <a:t>elastyczność</a:t>
            </a:r>
            <a:r>
              <a:rPr lang="en-GB" dirty="0"/>
              <a:t> </a:t>
            </a:r>
            <a:r>
              <a:rPr lang="en-GB" dirty="0" err="1"/>
              <a:t>cenowa</a:t>
            </a:r>
            <a:r>
              <a:rPr lang="en-GB" dirty="0"/>
              <a:t> </a:t>
            </a:r>
            <a:r>
              <a:rPr lang="en-GB" dirty="0" err="1"/>
              <a:t>popytu</a:t>
            </a:r>
            <a:r>
              <a:rPr lang="en-GB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AB61A-D867-45F5-B6DA-DE57A3AC8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Mieszana elastyczność cenowa popytu to stosunek względnej zmiany popytu na dobro do względnej zmiany ceny innego dobra EIJ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•	Dla dóbr komplementarnych współczynnik elastyczności cenowej ma wartość ujemną</a:t>
            </a:r>
          </a:p>
          <a:p>
            <a:r>
              <a:rPr lang="pl-PL" dirty="0"/>
              <a:t>•	W przypadku substytutów ma wartość dodatnią</a:t>
            </a:r>
          </a:p>
          <a:p>
            <a:endParaRPr lang="en-GB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F75C4F5-0FA5-4CB1-91B2-C55EBF6B5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365" y="3157571"/>
            <a:ext cx="1997016" cy="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42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48847F-27E5-477A-8138-93DD8266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Dochodowa</a:t>
            </a:r>
            <a:r>
              <a:rPr lang="en-GB" dirty="0"/>
              <a:t> </a:t>
            </a:r>
            <a:r>
              <a:rPr lang="en-GB" dirty="0" err="1"/>
              <a:t>elastyczność</a:t>
            </a:r>
            <a:r>
              <a:rPr lang="en-GB" dirty="0"/>
              <a:t> </a:t>
            </a:r>
            <a:r>
              <a:rPr lang="en-GB" dirty="0" err="1"/>
              <a:t>popytu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4233DD-2FE8-4F3B-96C1-A133FF54D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Dochodowa elastyczność popytu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</a:t>
            </a:r>
            <a:r>
              <a:rPr lang="pl-PL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stosunek względnej zmiany zapotrzebowania na dobro do względnej zmiany dochodu nabywców:</a:t>
            </a:r>
          </a:p>
          <a:p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BB513D8-0DD8-4D22-859E-A4830F3C9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74" y="2903072"/>
            <a:ext cx="2037779" cy="93254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CD3B2B0-39D4-4F1C-B5DC-8B024F149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779" y="3988014"/>
            <a:ext cx="5763768" cy="2499360"/>
          </a:xfrm>
          <a:prstGeom prst="rect">
            <a:avLst/>
          </a:prstGeom>
          <a:solidFill>
            <a:schemeClr val="tx1">
              <a:alpha val="69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4675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29869B-9E81-4B77-A2A3-48DE0307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B66BEC-7B98-4BDA-8C59-2B5EA5EA6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Dobra normalne (zwykłe)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takie dobra, na które popyt wzrasta wraz ze wzrostem dochodu. </a:t>
            </a:r>
          </a:p>
          <a:p>
            <a:pPr>
              <a:lnSpc>
                <a:spcPct val="150000"/>
              </a:lnSpc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Dobra niższego rzędu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takie dobra, na które popyt maleje przy wzroście dochodu.</a:t>
            </a:r>
          </a:p>
          <a:p>
            <a:pPr>
              <a:lnSpc>
                <a:spcPct val="150000"/>
              </a:lnSpc>
            </a:pPr>
            <a:r>
              <a:rPr lang="pl-PL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Dobra pierwszej potrzeby 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dobra, na które popyt nieznacznie wzrasta przy wzroście dochodu.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375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52FBA7-0512-4D8A-BF55-73D8A0FA7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Współczynnik</a:t>
            </a:r>
            <a:r>
              <a:rPr lang="en-GB" dirty="0"/>
              <a:t> </a:t>
            </a:r>
            <a:r>
              <a:rPr lang="en-GB" dirty="0" err="1"/>
              <a:t>elastyczności</a:t>
            </a:r>
            <a:r>
              <a:rPr lang="en-GB" dirty="0"/>
              <a:t> </a:t>
            </a:r>
            <a:r>
              <a:rPr lang="en-GB" dirty="0" err="1"/>
              <a:t>cenowej</a:t>
            </a:r>
            <a:r>
              <a:rPr lang="en-GB" dirty="0"/>
              <a:t> </a:t>
            </a:r>
            <a:r>
              <a:rPr lang="en-GB" dirty="0" err="1"/>
              <a:t>podaży</a:t>
            </a:r>
            <a:r>
              <a:rPr lang="en-GB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120FE5-16BB-4157-9838-F9CB06012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Współczynnik elastyczności cenowej podaży dobra EPS to stosunek względnej zmiany ilości oferowanej na rynku do względnej zmiany jego ceny.</a:t>
            </a:r>
          </a:p>
          <a:p>
            <a:endParaRPr lang="pl-PL" dirty="0"/>
          </a:p>
          <a:p>
            <a:r>
              <a:rPr lang="pl-PL" dirty="0"/>
              <a:t>Odpowiada na pytanie, o ile % wzrośnie lub zmaleje wielkość podaży w rezultacie % zmiany ceny. </a:t>
            </a:r>
          </a:p>
          <a:p>
            <a:endParaRPr lang="en-GB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EDFEAA4-CCCD-4497-B3E2-FA697914E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587" y="3195666"/>
            <a:ext cx="1080937" cy="81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71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BF142B-A1F1-4207-8FCE-D638EC00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 czego zależy elastyczność cenowa podaży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13A306-98F4-4D6E-80F9-DC6BB7B5D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 możliwości przestawienia się na inną produkcję. Gdy można szybko zmienić profil produkcji, wtedy elastyczność jest wysoka.</a:t>
            </a:r>
          </a:p>
          <a:p>
            <a:r>
              <a:rPr lang="pl-PL" dirty="0"/>
              <a:t>kosztów pozyskiwania nowych czynników produkcji</a:t>
            </a:r>
          </a:p>
          <a:p>
            <a:r>
              <a:rPr lang="pl-PL" dirty="0"/>
              <a:t>czasu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001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EC3173-BC99-4517-A399-1B16DE3C5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Zależność elastyczności cenowej podaży od czasu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27F4C1-2DAE-4CD9-960D-A147060A9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3527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 okresie bardzo krótkim (ultrakrótkim) krzywa podaży jest praktycznie pionowa, co oznacza, że nie ma możliwości zwiększenia podaży w danej chwili, </a:t>
            </a:r>
          </a:p>
          <a:p>
            <a:r>
              <a:rPr lang="pl-PL" dirty="0"/>
              <a:t>w okresie krótkim krzywa podaży ma tradycyjny kształt, to znaczy wznosi się w miarę wzrostu ceny. </a:t>
            </a:r>
          </a:p>
          <a:p>
            <a:pPr lvl="1"/>
            <a:r>
              <a:rPr lang="pl-PL" dirty="0"/>
              <a:t>Oznacza to możliwość zwiększenia podaży w miarę wyższej ceny. </a:t>
            </a:r>
          </a:p>
          <a:p>
            <a:pPr lvl="1"/>
            <a:r>
              <a:rPr lang="pl-PL" dirty="0"/>
              <a:t>Jest tak dlatego, że można uruchomić dodatkowe czynniki produkcji.</a:t>
            </a:r>
          </a:p>
          <a:p>
            <a:r>
              <a:rPr lang="pl-PL" dirty="0"/>
              <a:t>w długim okresie istnieją duże możliwości zwiększenia podaży, np. przez zmianę technologii produkcji. </a:t>
            </a:r>
          </a:p>
          <a:p>
            <a:pPr lvl="1"/>
            <a:r>
              <a:rPr lang="pl-PL" dirty="0"/>
              <a:t>Dlatego elastyczność cenowa podaży w długim okresie jest duża. </a:t>
            </a:r>
          </a:p>
          <a:p>
            <a:pPr lvl="1"/>
            <a:r>
              <a:rPr lang="pl-PL" dirty="0"/>
              <a:t>Linia podaży jest bardziej pozioma niż w przypadku krótkiego okresu.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645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63705-7FBE-4FAF-A99F-369EB923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117405-300F-4CB9-ADBF-70798BC4F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Znajomość elastyczności cenowej popytu pozwala na właściwe określenie poziomu cen</a:t>
            </a:r>
          </a:p>
          <a:p>
            <a:r>
              <a:rPr lang="pl-PL" dirty="0"/>
              <a:t>Różne rodzaje dóbr charakteryzują się różnym poziomem elastyczności dochodowej popytu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95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B3B3BF-04EB-4C43-9547-EABBF426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7835B5-87FC-4E1A-864C-6D52ED7E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Elastyczność cenowa popytu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Elastyczność mieszana popytu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Elastyczność dochodowa popytu – rodzaje dóbr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Elastyczność cenowa podaży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79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D09990-2180-4187-B2B3-B50D83246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271353-CE86-4D50-9630-B669ABC0A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Czarny B. Podstawy Ekonomii</a:t>
            </a:r>
          </a:p>
          <a:p>
            <a:r>
              <a:rPr lang="pl-PL" dirty="0" err="1"/>
              <a:t>Begg</a:t>
            </a:r>
            <a:r>
              <a:rPr lang="pl-PL" dirty="0"/>
              <a:t> D. Ekonomia t.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425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EA9B1F-1D4A-4E9E-832F-1B1BED74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Elastyczność cenowa popytu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9CF77F-7822-43B6-944A-52D9C0140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423" y="2554287"/>
            <a:ext cx="9905999" cy="3541714"/>
          </a:xfrm>
        </p:spPr>
        <p:txBody>
          <a:bodyPr/>
          <a:lstStyle/>
          <a:p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Elastyczność cenowa popytu </a:t>
            </a: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(ang. </a:t>
            </a:r>
            <a:r>
              <a:rPr kumimoji="0" lang="pl-PL" altLang="pl-PL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</a:t>
            </a:r>
            <a:r>
              <a:rPr kumimoji="0" lang="pl-PL" altLang="pl-PL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pl-PL" altLang="pl-PL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elasticity</a:t>
            </a:r>
            <a:r>
              <a:rPr kumimoji="0" lang="pl-PL" altLang="pl-PL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kumimoji="0" lang="pl-PL" altLang="pl-PL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demand</a:t>
            </a: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na dobro to stosunek względnej zmiany zapotrzebowania do względnej zmiany ceny tego dobra:</a:t>
            </a: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E3C2DE41-7498-42B5-9672-8D30E2E52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233644"/>
              </p:ext>
            </p:extLst>
          </p:nvPr>
        </p:nvGraphicFramePr>
        <p:xfrm>
          <a:off x="4007016" y="5243447"/>
          <a:ext cx="194881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r:id="rId3" imgW="1181100" imgH="508000" progId="Equation.3">
                  <p:embed/>
                </p:oleObj>
              </mc:Choice>
              <mc:Fallback>
                <p:oleObj r:id="rId3" imgW="11811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016" y="5243447"/>
                        <a:ext cx="1948815" cy="838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8DB23ACE-EC7F-44BB-B002-7E58B4CBD6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595848"/>
              </p:ext>
            </p:extLst>
          </p:nvPr>
        </p:nvGraphicFramePr>
        <p:xfrm>
          <a:off x="4007016" y="4044300"/>
          <a:ext cx="448339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r:id="rId5" imgW="2921000" imgH="546100" progId="Equation.3">
                  <p:embed/>
                </p:oleObj>
              </mc:Choice>
              <mc:Fallback>
                <p:oleObj r:id="rId5" imgW="2921000" imgH="546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016" y="4044300"/>
                        <a:ext cx="4483395" cy="838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BDDA8132-D1E8-4FDC-997D-539241833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411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pl-PL" altLang="pl-P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0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305189-6289-4E7D-955C-4EE82E56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kształtujące wrażliwość popytu na zmianę ceny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0FD0F-24BE-400A-BA3E-5683E069E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136188" cy="4488198"/>
          </a:xfrm>
        </p:spPr>
        <p:txBody>
          <a:bodyPr>
            <a:no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Poziom ceny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/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Przy niskiej cenie określona zmiana ceny, np. podwyżka ceny o 5%, powoduje na ogół słabszą reakcję nabywców niż analogiczna podwyżka przy wysokiej cenie. </a:t>
            </a:r>
          </a:p>
          <a:p>
            <a:pPr marL="0" indent="0" algn="just">
              <a:buNone/>
            </a:pP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Wysokość dochodu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28600" algn="just"/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Ludzie ubożsi na ogół silniej reagują na zmiany ceny, zwłaszcza dóbr droższych. </a:t>
            </a:r>
          </a:p>
          <a:p>
            <a:pPr marL="0" indent="0" algn="just">
              <a:buNone/>
            </a:pP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Dostępność substytutów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28600" algn="just"/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Dostępność bliskich substytutów zwiększa wrażliwość nabywców na podwyżkę ceny danego dobra.</a:t>
            </a:r>
          </a:p>
          <a:p>
            <a:pPr marL="0" indent="0" algn="just">
              <a:buNone/>
            </a:pP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Gusty nabywców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28600" algn="just"/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Przywiązanie do konsumpcji określonych dóbr zmniejsza reakcję na podwyżkę ceny. </a:t>
            </a:r>
          </a:p>
          <a:p>
            <a:pPr algn="just"/>
            <a:r>
              <a:rPr lang="pl-PL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6833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E1CE7-FB4D-4ECB-A28B-F9114688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kształtujące wrażliwość popytu na zmianę ceny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F5D219-C559-4B85-AA1B-51C1B12AB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19229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Rodzaj dobra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286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Popyt na dobra podstawowe jest mniej elastyczny na zmiany cen aniżeli popyt na dobro luksusowe. 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Szerokość kategorii dobra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286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Popyt na owoce jest mniej elastyczny niż popyt na konkretny gatunek owoców, gdyż w obrębie szerszej grupy towarowej istnieją większe możliwości wyboru (substytucji). 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Długość okresu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pomiaru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>
              <a:lnSpc>
                <a:spcPct val="150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dłuższym okresie reakcja popytu na zaistniałą zmianę ceny jest pełniejsza niż w okresie krótkim (możliwość pełniejszego dostosowania się nabywców do zmienionej ceny - np. przez wykorzystanie substytutów).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Czynnik psychologiczny końcówki ceny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45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AFD36-9684-4DD1-9719-011B2350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Elastyczność cenowa popytu na niektóre dobra i usługi w USA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D8AA012-FED0-430F-9240-56A4E78F1A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837485"/>
              </p:ext>
            </p:extLst>
          </p:nvPr>
        </p:nvGraphicFramePr>
        <p:xfrm>
          <a:off x="2598822" y="1973179"/>
          <a:ext cx="6481010" cy="4700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895">
                  <a:extLst>
                    <a:ext uri="{9D8B030D-6E8A-4147-A177-3AD203B41FA5}">
                      <a16:colId xmlns:a16="http://schemas.microsoft.com/office/drawing/2014/main" val="1537760215"/>
                    </a:ext>
                  </a:extLst>
                </a:gridCol>
                <a:gridCol w="2936115">
                  <a:extLst>
                    <a:ext uri="{9D8B030D-6E8A-4147-A177-3AD203B41FA5}">
                      <a16:colId xmlns:a16="http://schemas.microsoft.com/office/drawing/2014/main" val="2218008518"/>
                    </a:ext>
                  </a:extLst>
                </a:gridCol>
              </a:tblGrid>
              <a:tr h="36156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>
                          <a:effectLst/>
                        </a:rPr>
                        <a:t>Dobra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800">
                          <a:effectLst/>
                        </a:rPr>
                        <a:t>Elastyczność cenowa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907296919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</a:pPr>
                      <a:r>
                        <a:rPr lang="pl-PL" sz="1800">
                          <a:effectLst/>
                        </a:rPr>
                        <a:t>Pomidory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800">
                          <a:effectLst/>
                        </a:rPr>
                        <a:t>-4,6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1130256391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Groszek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-2,8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1097886612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Gry hazardowe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-1,9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345415027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Taksówka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-1,2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101776808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Meble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-1,0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301829208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Kino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-0,87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3955183581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Obuwie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-0,70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2822232315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Porady prawne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-0,61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2023177019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Papierosy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-0,51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3409138965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Ubezpieczenia zdrowotne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-0,31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1871055793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/>
                      <a:r>
                        <a:rPr lang="pl-PL" sz="1800">
                          <a:effectLst/>
                        </a:rPr>
                        <a:t>Autobus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-0,20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2982199749"/>
                  </a:ext>
                </a:extLst>
              </a:tr>
              <a:tr h="361564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pl-PL" sz="1800">
                          <a:effectLst/>
                        </a:rPr>
                        <a:t>Energia elektryczna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l-PL" sz="1800" dirty="0">
                          <a:effectLst/>
                        </a:rPr>
                        <a:t>-0,13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145" marR="44145" marT="0" marB="0"/>
                </a:tc>
                <a:extLst>
                  <a:ext uri="{0D108BD9-81ED-4DB2-BD59-A6C34878D82A}">
                    <a16:rowId xmlns:a16="http://schemas.microsoft.com/office/drawing/2014/main" val="95382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2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330507-C4FD-457C-835A-E40E1A244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Współczynnik elastyczności cenowej przyjmuje zwykle wartość ujemną ale są wyjątki: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B6B55-E04E-4F53-8594-84D46A86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697662" cy="3989995"/>
          </a:xfrm>
        </p:spPr>
        <p:txBody>
          <a:bodyPr>
            <a:normAutofit fontScale="92500"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Efekt </a:t>
            </a:r>
            <a:r>
              <a:rPr lang="pl-PL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Veblena</a:t>
            </a:r>
            <a:r>
              <a:rPr lang="pl-PL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odwrócona linia popytu – luksusowe dobra. Korzyść konsumpcyjna polega wówczas na demonstrowaniu swoich możliwości konsumpcyjnych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Paradoks </a:t>
            </a:r>
            <a:r>
              <a:rPr lang="pl-PL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Giffena</a:t>
            </a:r>
            <a:r>
              <a:rPr lang="pl-PL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iektóre najtańsze podstawowe rodzaje żywności (ziemniaki, ryż itp.), mają </a:t>
            </a: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dodatnią elastyczność cenową popytu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tzn. popyt na nie wzrasta pomimo (i na skutek) wzrostu ich ceny. </a:t>
            </a:r>
          </a:p>
          <a:p>
            <a:pPr lvl="1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Dzieje się tak dlatego, że uszczuplone w rezultacie wzrostu cen realne dochody uboższych warstw ludności powodują zmniejszenie spożycia lepszych gatunków żywności i kompensowanie tego ubytku zwiększoną konsumpcją tańszej żywności, która mimo że zdrożała, pozostaje relatywnie najtańsza. </a:t>
            </a:r>
          </a:p>
          <a:p>
            <a:pPr lvl="1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Są to tzw.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dobra </a:t>
            </a:r>
            <a:r>
              <a:rPr lang="pl-PL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Giffena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1030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E07963-1429-4A2D-82AC-477A391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Elastyczność cenowa popytu a zmiany wielkości utargu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8BAE158-448E-459A-BD10-061E18DBB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90925"/>
              </p:ext>
            </p:extLst>
          </p:nvPr>
        </p:nvGraphicFramePr>
        <p:xfrm>
          <a:off x="2372643" y="2392969"/>
          <a:ext cx="7443538" cy="2727159"/>
        </p:xfrm>
        <a:graphic>
          <a:graphicData uri="http://schemas.openxmlformats.org/drawingml/2006/table">
            <a:tbl>
              <a:tblPr/>
              <a:tblGrid>
                <a:gridCol w="1797858">
                  <a:extLst>
                    <a:ext uri="{9D8B030D-6E8A-4147-A177-3AD203B41FA5}">
                      <a16:colId xmlns:a16="http://schemas.microsoft.com/office/drawing/2014/main" val="3323854282"/>
                    </a:ext>
                  </a:extLst>
                </a:gridCol>
                <a:gridCol w="2452360">
                  <a:extLst>
                    <a:ext uri="{9D8B030D-6E8A-4147-A177-3AD203B41FA5}">
                      <a16:colId xmlns:a16="http://schemas.microsoft.com/office/drawing/2014/main" val="237422463"/>
                    </a:ext>
                  </a:extLst>
                </a:gridCol>
                <a:gridCol w="846004">
                  <a:extLst>
                    <a:ext uri="{9D8B030D-6E8A-4147-A177-3AD203B41FA5}">
                      <a16:colId xmlns:a16="http://schemas.microsoft.com/office/drawing/2014/main" val="941821938"/>
                    </a:ext>
                  </a:extLst>
                </a:gridCol>
                <a:gridCol w="2347316">
                  <a:extLst>
                    <a:ext uri="{9D8B030D-6E8A-4147-A177-3AD203B41FA5}">
                      <a16:colId xmlns:a16="http://schemas.microsoft.com/office/drawing/2014/main" val="2945302016"/>
                    </a:ext>
                  </a:extLst>
                </a:gridCol>
              </a:tblGrid>
              <a:tr h="53212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Zmiana ceny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000" b="1">
                          <a:effectLst/>
                          <a:latin typeface="Times New Roman" panose="02020603050405020304" pitchFamily="18" charset="0"/>
                        </a:rPr>
                        <a:t>Zmiana utargu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46446"/>
                  </a:ext>
                </a:extLst>
              </a:tr>
              <a:tr h="1130772"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popyt elastyczny</a:t>
                      </a:r>
                    </a:p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pl-PL" sz="2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pd</a:t>
                      </a:r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&lt;-1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pl-PL" sz="2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pd</a:t>
                      </a:r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=-1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popyt nieelastyczny</a:t>
                      </a:r>
                    </a:p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pl-PL" sz="2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pd</a:t>
                      </a:r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&gt;-1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899446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wzrost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spadek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wzrost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659138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spadek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wzrost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spadek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845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01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2DF49E-0961-4942-93E2-64572ABF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Przykład: </a:t>
            </a:r>
            <a:br>
              <a:rPr lang="pl-PL" dirty="0"/>
            </a:br>
            <a:r>
              <a:rPr lang="pl-PL" dirty="0"/>
              <a:t>Elastyczność cenowa popytu a suma wpływów ze sprzedaży biletów na mecze piłkarskie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13D4AA6-632F-4E2E-B19E-BC05692C6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246237"/>
              </p:ext>
            </p:extLst>
          </p:nvPr>
        </p:nvGraphicFramePr>
        <p:xfrm>
          <a:off x="2037347" y="2614863"/>
          <a:ext cx="7363327" cy="3416974"/>
        </p:xfrm>
        <a:graphic>
          <a:graphicData uri="http://schemas.openxmlformats.org/drawingml/2006/table">
            <a:tbl>
              <a:tblPr/>
              <a:tblGrid>
                <a:gridCol w="1747311">
                  <a:extLst>
                    <a:ext uri="{9D8B030D-6E8A-4147-A177-3AD203B41FA5}">
                      <a16:colId xmlns:a16="http://schemas.microsoft.com/office/drawing/2014/main" val="1938977898"/>
                    </a:ext>
                  </a:extLst>
                </a:gridCol>
                <a:gridCol w="2016682">
                  <a:extLst>
                    <a:ext uri="{9D8B030D-6E8A-4147-A177-3AD203B41FA5}">
                      <a16:colId xmlns:a16="http://schemas.microsoft.com/office/drawing/2014/main" val="1506799142"/>
                    </a:ext>
                  </a:extLst>
                </a:gridCol>
                <a:gridCol w="1812056">
                  <a:extLst>
                    <a:ext uri="{9D8B030D-6E8A-4147-A177-3AD203B41FA5}">
                      <a16:colId xmlns:a16="http://schemas.microsoft.com/office/drawing/2014/main" val="3261174455"/>
                    </a:ext>
                  </a:extLst>
                </a:gridCol>
                <a:gridCol w="1787278">
                  <a:extLst>
                    <a:ext uri="{9D8B030D-6E8A-4147-A177-3AD203B41FA5}">
                      <a16:colId xmlns:a16="http://schemas.microsoft.com/office/drawing/2014/main" val="1962567599"/>
                    </a:ext>
                  </a:extLst>
                </a:gridCol>
              </a:tblGrid>
              <a:tr h="759326"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Cena biletu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Zapotrzebowanie na bilety (tys.)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Elastyczność cenowa popytu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Wpływy ze sprzedaży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593243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-oo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99088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467473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-1,5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338712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6,25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312,5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398764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-0,67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22712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-0,25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553152"/>
                  </a:ext>
                </a:extLst>
              </a:tr>
              <a:tr h="379664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8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739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{42073874-E67C-4D29-AF61-239C330FBB1C}tf04033919</Template>
  <TotalTime>173</TotalTime>
  <Words>966</Words>
  <Application>Microsoft Office PowerPoint</Application>
  <PresentationFormat>Panoramiczny</PresentationFormat>
  <Paragraphs>173</Paragraphs>
  <Slides>20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Symbol</vt:lpstr>
      <vt:lpstr>Times New Roman</vt:lpstr>
      <vt:lpstr>Tw Cen MT</vt:lpstr>
      <vt:lpstr>Obwód</vt:lpstr>
      <vt:lpstr>Equation.3</vt:lpstr>
      <vt:lpstr>Equation.2</vt:lpstr>
      <vt:lpstr>Badanie zmian zachodzących na rynku - elastyczności</vt:lpstr>
      <vt:lpstr>Plan wykładu</vt:lpstr>
      <vt:lpstr>Elastyczność cenowa popytu</vt:lpstr>
      <vt:lpstr>Czynniki kształtujące wrażliwość popytu na zmianę ceny</vt:lpstr>
      <vt:lpstr>Czynniki kształtujące wrażliwość popytu na zmianę ceny</vt:lpstr>
      <vt:lpstr>Elastyczność cenowa popytu na niektóre dobra i usługi w USA</vt:lpstr>
      <vt:lpstr>Współczynnik elastyczności cenowej przyjmuje zwykle wartość ujemną ale są wyjątki:</vt:lpstr>
      <vt:lpstr>Elastyczność cenowa popytu a zmiany wielkości utargu</vt:lpstr>
      <vt:lpstr>Przykład:  Elastyczność cenowa popytu a suma wpływów ze sprzedaży biletów na mecze piłkarskie</vt:lpstr>
      <vt:lpstr>Obliczanie elastyczności cenowej popytu</vt:lpstr>
      <vt:lpstr>Elastyczność a nachylenie krzywej popytu</vt:lpstr>
      <vt:lpstr>Elastyczność a nachylenie krzywej popytu</vt:lpstr>
      <vt:lpstr>Mieszana elastyczność cenowa popytu </vt:lpstr>
      <vt:lpstr>Dochodowa elastyczność popytu</vt:lpstr>
      <vt:lpstr>Prezentacja programu PowerPoint</vt:lpstr>
      <vt:lpstr>Współczynnik elastyczności cenowej podaży </vt:lpstr>
      <vt:lpstr>Od czego zależy elastyczność cenowa podaży</vt:lpstr>
      <vt:lpstr>Zależność elastyczności cenowej podaży od czasu</vt:lpstr>
      <vt:lpstr>podsumowanie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Badanie zmian zachodzących na rynku - elastyczności</dc:title>
  <dc:creator>Recenzent</dc:creator>
  <cp:lastModifiedBy>Recenzent</cp:lastModifiedBy>
  <cp:revision>16</cp:revision>
  <dcterms:created xsi:type="dcterms:W3CDTF">2022-02-23T15:31:29Z</dcterms:created>
  <dcterms:modified xsi:type="dcterms:W3CDTF">2022-02-23T18:24:30Z</dcterms:modified>
</cp:coreProperties>
</file>