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6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files.pl/pl/index.php/Koszt_ca%C5%82kowi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4F23CC-8635-4F7E-91B6-B7C7982ED4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Koszty, przychody, zyski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EC5D9F-6873-40E6-AB47-D342795289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hab. inż. Grzegorz chodak, prof. </a:t>
            </a:r>
            <a:r>
              <a:rPr lang="pl-PL" dirty="0" err="1"/>
              <a:t>pwr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458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6AEAF-B687-4E2C-B18A-F85799E0E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występowania korzyści skali cd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977A15-BB8E-4F94-86FA-3381B6005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3989995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możliwość tańszego zakupu czynników produkcji (np. surowców) z lepszymi warunkami płatności spowodowana większą siłą negocjacyjną</a:t>
            </a:r>
          </a:p>
          <a:p>
            <a:r>
              <a:rPr lang="pl-PL" dirty="0"/>
              <a:t>jednostkowe koszty pakowania i transportu maleją wraz ze wzrostem skali produkcji </a:t>
            </a:r>
          </a:p>
          <a:p>
            <a:r>
              <a:rPr lang="pl-PL" dirty="0"/>
              <a:t>utrzymanie działu sprzedaży, koszty badań rynkowych i reklamy nie są proporcjonalne do skali produkcji</a:t>
            </a:r>
          </a:p>
          <a:p>
            <a:r>
              <a:rPr lang="pl-PL" dirty="0"/>
              <a:t>stochastyczne korzyści skali </a:t>
            </a:r>
          </a:p>
          <a:p>
            <a:r>
              <a:rPr lang="pl-PL" dirty="0"/>
              <a:t>finansowe korzyści skali – niższe koszty pozyskiwania kapitału</a:t>
            </a:r>
          </a:p>
          <a:p>
            <a:pPr lvl="1"/>
            <a:r>
              <a:rPr lang="pl-PL" dirty="0"/>
              <a:t>duże firmy mogą łatwiej i na korzystniejszych warunkach uzyskać kredyt bankowy</a:t>
            </a:r>
          </a:p>
          <a:p>
            <a:pPr lvl="1"/>
            <a:r>
              <a:rPr lang="pl-PL" dirty="0"/>
              <a:t>duże firmy mogą korzystać z wielu źródeł finansowania: emisja akcji lub obligacji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851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AC7278-3F44-4748-A5E1-43E53D240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Przyczyny</a:t>
            </a:r>
            <a:r>
              <a:rPr lang="en-GB" dirty="0"/>
              <a:t> </a:t>
            </a:r>
            <a:r>
              <a:rPr lang="en-GB" dirty="0" err="1"/>
              <a:t>występowania</a:t>
            </a:r>
            <a:r>
              <a:rPr lang="en-GB" dirty="0"/>
              <a:t> </a:t>
            </a:r>
            <a:r>
              <a:rPr lang="en-GB" dirty="0" err="1"/>
              <a:t>niekorzyści</a:t>
            </a:r>
            <a:r>
              <a:rPr lang="en-GB" dirty="0"/>
              <a:t> </a:t>
            </a:r>
            <a:r>
              <a:rPr lang="en-GB" dirty="0" err="1"/>
              <a:t>skali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9341DA-AB86-4BF4-9D99-3646F43C5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686092"/>
          </a:xfrm>
        </p:spPr>
        <p:txBody>
          <a:bodyPr>
            <a:normAutofit/>
          </a:bodyPr>
          <a:lstStyle/>
          <a:p>
            <a:r>
              <a:rPr lang="pl-PL" dirty="0"/>
              <a:t>wraz ze wzrostem produkcji pojawiają się kłopoty z zarządzaniem </a:t>
            </a:r>
          </a:p>
          <a:p>
            <a:pPr lvl="1"/>
            <a:r>
              <a:rPr lang="pl-PL" dirty="0"/>
              <a:t>duże firmy wymagają wielu szczebli zarządzania </a:t>
            </a:r>
          </a:p>
          <a:p>
            <a:pPr lvl="1"/>
            <a:r>
              <a:rPr lang="pl-PL" dirty="0"/>
              <a:t>problemy z koordynacją poszczególnych działów</a:t>
            </a:r>
          </a:p>
          <a:p>
            <a:pPr lvl="1"/>
            <a:r>
              <a:rPr lang="pl-PL" dirty="0"/>
              <a:t>prawo Parkinsona</a:t>
            </a:r>
          </a:p>
          <a:p>
            <a:r>
              <a:rPr lang="pl-PL" dirty="0"/>
              <a:t>konieczność poszukiwania dalszych rynków zbytu</a:t>
            </a:r>
          </a:p>
          <a:p>
            <a:r>
              <a:rPr lang="pl-PL" dirty="0"/>
              <a:t>możliwe kłopoty z pozyskiwaniem poszczególnych czynników produkcji </a:t>
            </a:r>
          </a:p>
          <a:p>
            <a:pPr lvl="1"/>
            <a:r>
              <a:rPr lang="pl-PL" dirty="0"/>
              <a:t>skutkiem może być pojawienie się wąskich gardeł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231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4848F-2718-4CB4-B313-397CFEC2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Utarg (przychód)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E3BA5E52-ED2F-4171-AB8C-E5E50AE64E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l-PL" sz="1800" b="1" dirty="0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Utarg całkowity </a:t>
                </a:r>
                <a:r>
                  <a:rPr lang="pl-PL" sz="1800" dirty="0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(ang. </a:t>
                </a:r>
                <a:r>
                  <a:rPr lang="pl-PL" sz="1800" dirty="0" err="1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total</a:t>
                </a:r>
                <a:r>
                  <a:rPr lang="pl-PL" sz="1800" dirty="0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 </a:t>
                </a:r>
                <a:r>
                  <a:rPr lang="pl-PL" sz="1800" dirty="0" err="1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revenue</a:t>
                </a:r>
                <a:r>
                  <a:rPr lang="pl-PL" sz="1800" dirty="0">
                    <a:solidFill>
                      <a:srgbClr val="000000"/>
                    </a:solidFill>
                    <a:effectLst/>
                    <a:latin typeface="Verdana" panose="020B0604030504040204" pitchFamily="34" charset="0"/>
                    <a:ea typeface="Times New Roman" panose="02020603050405020304" pitchFamily="18" charset="0"/>
                  </a:rPr>
                  <a:t> – TR) jest to iloczyn liczby sprzedanych jednostek dobra (Q) i jego ceny (P).</a:t>
                </a:r>
              </a:p>
              <a:p>
                <a:endParaRPr lang="pl-PL" sz="1800" dirty="0">
                  <a:solidFill>
                    <a:srgbClr val="000000"/>
                  </a:solidFill>
                  <a:latin typeface="Verdana" panose="020B0604030504040204" pitchFamily="34" charset="0"/>
                  <a:ea typeface="Times New Roman" panose="02020603050405020304" pitchFamily="18" charset="0"/>
                </a:endParaRPr>
              </a:p>
              <a:p>
                <a:endParaRPr lang="pl-PL" sz="1800" dirty="0">
                  <a:solidFill>
                    <a:srgbClr val="000000"/>
                  </a:solidFill>
                  <a:effectLst/>
                  <a:latin typeface="Verdana" panose="020B0604030504040204" pitchFamily="34" charset="0"/>
                  <a:ea typeface="Times New Roman" panose="02020603050405020304" pitchFamily="18" charset="0"/>
                </a:endParaRPr>
              </a:p>
              <a:p>
                <a:endParaRPr lang="pl-PL" sz="1800" dirty="0">
                  <a:solidFill>
                    <a:srgbClr val="000000"/>
                  </a:solidFill>
                  <a:latin typeface="Verdana" panose="020B0604030504040204" pitchFamily="34" charset="0"/>
                  <a:ea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𝑇𝑅</m:t>
                      </m:r>
                      <m:r>
                        <a:rPr lang="pl-PL" sz="2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pl-PL" sz="2800" b="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pl-PL" sz="2800" b="0" i="1" smtClean="0">
                              <a:effectLst/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l-PL" sz="2800" b="0" i="1" smtClean="0">
                              <a:effectLst/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pl-PL" sz="2800" b="0" i="1" smtClean="0">
                              <a:effectLst/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pl-PL" sz="2800" b="0" i="1" smtClean="0">
                                  <a:effectLst/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pl-PL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Symbol zastępczy zawartości 2">
                <a:extLst>
                  <a:ext uri="{FF2B5EF4-FFF2-40B4-BE49-F238E27FC236}">
                    <a16:creationId xmlns:a16="http://schemas.microsoft.com/office/drawing/2014/main" id="{E3BA5E52-ED2F-4171-AB8C-E5E50AE64E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38" t="-20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7FDE03D4-15F1-4FC8-8FFE-27E45D8A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788" y="3233736"/>
            <a:ext cx="137811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FB3074F2-86DD-4E1F-B417-0AB93AC44E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975100"/>
              </p:ext>
            </p:extLst>
          </p:nvPr>
        </p:nvGraphicFramePr>
        <p:xfrm>
          <a:off x="5061873" y="3383281"/>
          <a:ext cx="2065075" cy="568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4" imgW="863225" imgH="241195" progId="Equation.3">
                  <p:embed/>
                </p:oleObj>
              </mc:Choice>
              <mc:Fallback>
                <p:oleObj r:id="rId4" imgW="863225" imgH="241195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FB3074F2-86DD-4E1F-B417-0AB93AC44E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1873" y="3383281"/>
                        <a:ext cx="2065075" cy="5682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1951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9D1919-809D-4F04-9E39-D0D4896E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Utarg krańcowy (</a:t>
            </a:r>
            <a:r>
              <a:rPr lang="pl-PL" dirty="0" err="1"/>
              <a:t>marginal</a:t>
            </a:r>
            <a:r>
              <a:rPr lang="pl-PL" dirty="0"/>
              <a:t> </a:t>
            </a:r>
            <a:r>
              <a:rPr lang="pl-PL" dirty="0" err="1"/>
              <a:t>revenue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1B81ED-49D7-4B21-80CA-42BB5EFAF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Utarg krańcowy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(ang.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marginal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revenue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to zmiana utargu całkowitego przy wzroście sprzedaży o jednostkę.</a:t>
            </a:r>
          </a:p>
          <a:p>
            <a:r>
              <a:rPr lang="pl-PL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Dla ∆Q=1</a:t>
            </a:r>
          </a:p>
          <a:p>
            <a:endParaRPr lang="pl-PL" sz="16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latin typeface="Verdana" panose="020B0604030504040204" pitchFamily="34" charset="0"/>
                <a:cs typeface="Times New Roman" panose="02020603050405020304" pitchFamily="18" charset="0"/>
              </a:rPr>
              <a:t>Dla ∆Q-&gt;0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7E35119-59BB-4A4A-84FF-AC0A67EBC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2779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C2830A8C-B287-4295-9E88-F4E068014D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4886654"/>
              </p:ext>
            </p:extLst>
          </p:nvPr>
        </p:nvGraphicFramePr>
        <p:xfrm>
          <a:off x="2582779" y="3429000"/>
          <a:ext cx="40671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r:id="rId3" imgW="2235200" imgH="254000" progId="Equation.3">
                  <p:embed/>
                </p:oleObj>
              </mc:Choice>
              <mc:Fallback>
                <p:oleObj r:id="rId3" imgW="2235200" imgH="25400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C2830A8C-B287-4295-9E88-F4E068014D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779" y="3429000"/>
                        <a:ext cx="40671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738B3872-4902-432E-8F05-CA66C51C3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2779" y="40481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01E690F9-B6B1-4BD8-9E36-0F2764BDD3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527214"/>
              </p:ext>
            </p:extLst>
          </p:nvPr>
        </p:nvGraphicFramePr>
        <p:xfrm>
          <a:off x="2582779" y="4505324"/>
          <a:ext cx="21240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5" imgW="1168400" imgH="241300" progId="Equation.3">
                  <p:embed/>
                </p:oleObj>
              </mc:Choice>
              <mc:Fallback>
                <p:oleObj r:id="rId5" imgW="1168400" imgH="241300" progId="Equation.3">
                  <p:embed/>
                  <p:pic>
                    <p:nvPicPr>
                      <p:cNvPr id="7" name="Obiekt 6">
                        <a:extLst>
                          <a:ext uri="{FF2B5EF4-FFF2-40B4-BE49-F238E27FC236}">
                            <a16:creationId xmlns:a16="http://schemas.microsoft.com/office/drawing/2014/main" id="{01E690F9-B6B1-4BD8-9E36-0F2764BDD3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779" y="4505324"/>
                        <a:ext cx="21240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57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F23004-113A-44B5-AE92-00F63EBD9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Na rynku konkurencji niedoskonałej – aby zwiększyć sprzedaż trzeba obniżyć cenę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C42783-9DD7-4807-9164-E5A36C7BF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FB419B60-1656-48EF-9757-588C7A04A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079" y="2442619"/>
            <a:ext cx="7972860" cy="385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4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6FC0DD-BD00-42E5-84E8-33EDE8BB9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wyliczenia </a:t>
            </a:r>
            <a:br>
              <a:rPr lang="pl-PL" dirty="0"/>
            </a:br>
            <a:r>
              <a:rPr lang="pl-PL" dirty="0"/>
              <a:t>utargu całkowitego i krańcowego</a:t>
            </a:r>
            <a:endParaRPr lang="en-GB" dirty="0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52103270-6DED-4406-B114-9BB19B294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757005"/>
              </p:ext>
            </p:extLst>
          </p:nvPr>
        </p:nvGraphicFramePr>
        <p:xfrm>
          <a:off x="2502569" y="2165685"/>
          <a:ext cx="6500612" cy="2690860"/>
        </p:xfrm>
        <a:graphic>
          <a:graphicData uri="http://schemas.openxmlformats.org/drawingml/2006/table">
            <a:tbl>
              <a:tblPr/>
              <a:tblGrid>
                <a:gridCol w="1625153">
                  <a:extLst>
                    <a:ext uri="{9D8B030D-6E8A-4147-A177-3AD203B41FA5}">
                      <a16:colId xmlns:a16="http://schemas.microsoft.com/office/drawing/2014/main" val="3260967046"/>
                    </a:ext>
                  </a:extLst>
                </a:gridCol>
                <a:gridCol w="1625153">
                  <a:extLst>
                    <a:ext uri="{9D8B030D-6E8A-4147-A177-3AD203B41FA5}">
                      <a16:colId xmlns:a16="http://schemas.microsoft.com/office/drawing/2014/main" val="3845029651"/>
                    </a:ext>
                  </a:extLst>
                </a:gridCol>
                <a:gridCol w="1625153">
                  <a:extLst>
                    <a:ext uri="{9D8B030D-6E8A-4147-A177-3AD203B41FA5}">
                      <a16:colId xmlns:a16="http://schemas.microsoft.com/office/drawing/2014/main" val="569412306"/>
                    </a:ext>
                  </a:extLst>
                </a:gridCol>
                <a:gridCol w="1625153">
                  <a:extLst>
                    <a:ext uri="{9D8B030D-6E8A-4147-A177-3AD203B41FA5}">
                      <a16:colId xmlns:a16="http://schemas.microsoft.com/office/drawing/2014/main" val="1179982958"/>
                    </a:ext>
                  </a:extLst>
                </a:gridCol>
              </a:tblGrid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Q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P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TR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MR</a:t>
                      </a:r>
                      <a:endParaRPr lang="pl-PL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823959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759564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962164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26194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89967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25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65700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-1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080155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21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-3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66415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-5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3426278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pl-PL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5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</a:rPr>
                        <a:t>-7</a:t>
                      </a:r>
                      <a:endParaRPr lang="pl-PL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186110"/>
                  </a:ext>
                </a:extLst>
              </a:tr>
            </a:tbl>
          </a:graphicData>
        </a:graphic>
      </p:graphicFrame>
      <p:sp>
        <p:nvSpPr>
          <p:cNvPr id="8" name="pole tekstowe 7">
            <a:extLst>
              <a:ext uri="{FF2B5EF4-FFF2-40B4-BE49-F238E27FC236}">
                <a16:creationId xmlns:a16="http://schemas.microsoft.com/office/drawing/2014/main" id="{A4F6FD31-39CA-4F07-9F4C-0962613336BD}"/>
              </a:ext>
            </a:extLst>
          </p:cNvPr>
          <p:cNvSpPr txBox="1"/>
          <p:nvPr/>
        </p:nvSpPr>
        <p:spPr>
          <a:xfrm>
            <a:off x="1507958" y="5223819"/>
            <a:ext cx="94167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Jeśli utarg marginalny przyjmuje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wartości dodatnie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oznacza to, że utarg całkowity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rośnie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Jeśli utarg marginalny przyjmuje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wartości ujemne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oznacza to, że utarg całkowity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maleje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Utarg całkowity osiąga maksimum tam, gdzie utarg marginalny jest równy 0.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148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24FD25-CB67-4394-858C-9BFBD8E32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Próg rentowności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E8F491-1109-4D33-9718-51FED1705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917032"/>
            <a:ext cx="9905999" cy="42767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Ilościowy próg rentowności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BEP (ang.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break-even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point) jest to wielkość produkcji, którą należy zrealizować przy założonym poziomie kosztów i ceny, aby przychód ze sprzedaży wyrobu pokrywał koszty poniesione na jego wytworzenie.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Gdy funkcja kosztów całkowitych jest liniowa, tzn. gdy jednostkowy koszt zmienny AVC =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 cena P</a:t>
            </a:r>
            <a:r>
              <a:rPr lang="pl-PL" sz="1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do wyznaczenia progu rentowności stosujemy wzór:</a:t>
            </a:r>
          </a:p>
          <a:p>
            <a:pPr algn="just"/>
            <a:endParaRPr lang="pl-PL" sz="18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800" dirty="0"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800" b="0" dirty="0">
                <a:effectLst/>
                <a:latin typeface="Verdana" panose="020B0604030504040204" pitchFamily="34" charset="0"/>
              </a:rPr>
              <a:t>AVC – przeciętny koszt zmienny</a:t>
            </a:r>
            <a:endParaRPr lang="pl-PL" sz="1800" b="1" dirty="0">
              <a:effectLst/>
              <a:latin typeface="Verdana" panose="020B0604030504040204" pitchFamily="34" charset="0"/>
            </a:endParaRPr>
          </a:p>
          <a:p>
            <a:r>
              <a:rPr lang="pl-PL" sz="1800" b="0" dirty="0">
                <a:effectLst/>
                <a:latin typeface="Verdana" panose="020B0604030504040204" pitchFamily="34" charset="0"/>
              </a:rPr>
              <a:t>FC – koszty stałe</a:t>
            </a:r>
            <a:endParaRPr lang="pl-PL" sz="1800" b="1" dirty="0">
              <a:effectLst/>
              <a:latin typeface="Verdana" panose="020B0604030504040204" pitchFamily="34" charset="0"/>
            </a:endParaRPr>
          </a:p>
          <a:p>
            <a:pPr algn="just"/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– cena sprzedaży</a:t>
            </a:r>
          </a:p>
          <a:p>
            <a:pPr marL="0" indent="0" algn="just">
              <a:buNone/>
            </a:pPr>
            <a:endParaRPr lang="pl-PL" sz="18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3616083-FA93-4A82-963F-AF76178C0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8561" y="4940968"/>
            <a:ext cx="1323807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3F6352F2-0D1D-4AB9-834D-BB51B00F9C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832038"/>
              </p:ext>
            </p:extLst>
          </p:nvPr>
        </p:nvGraphicFramePr>
        <p:xfrm>
          <a:off x="4250259" y="3711338"/>
          <a:ext cx="2345468" cy="850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r:id="rId3" imgW="1384300" imgH="508000" progId="Equation.3">
                  <p:embed/>
                </p:oleObj>
              </mc:Choice>
              <mc:Fallback>
                <p:oleObj r:id="rId3" imgW="1384300" imgH="50800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3F6352F2-0D1D-4AB9-834D-BB51B00F9C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259" y="3711338"/>
                        <a:ext cx="2345468" cy="8502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70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AF9EED-D7D9-457C-BC48-BF07F00E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Wartościowy próg rentowności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17C5BE-0A5B-42C8-B663-20D697144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Wartościowy próg rentowności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BEPV to wielkość przychodu ze sprzedaży wyrobów, która zapewnia pokrycie kosztów poniesionych na ich wytworzenie (stałych i zmiennych), przy założonej wysokości kosztów i ceny. </a:t>
            </a: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Wartościowy próg rentowności dla produkcji jednoasortymentowej określa się wzorem:</a:t>
            </a:r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092365-7851-425A-BB87-BFD765ABFF3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336757" y="4122820"/>
            <a:ext cx="146548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E5516042-2205-491F-9CA5-3C897E1170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050359"/>
              </p:ext>
            </p:extLst>
          </p:nvPr>
        </p:nvGraphicFramePr>
        <p:xfrm>
          <a:off x="3336758" y="4058649"/>
          <a:ext cx="4057314" cy="132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3" imgW="2324100" imgH="762000" progId="Equation.3">
                  <p:embed/>
                </p:oleObj>
              </mc:Choice>
              <mc:Fallback>
                <p:oleObj r:id="rId3" imgW="2324100" imgH="76200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E5516042-2205-491F-9CA5-3C897E1170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758" y="4058649"/>
                        <a:ext cx="4057314" cy="1329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15081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E7BFC7-1EAD-4181-8E21-A41BDCDC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7DA765-FAEE-4E75-B973-CA4B85769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5131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Niech koszt stały FC=100 tys. zł</a:t>
            </a:r>
          </a:p>
          <a:p>
            <a:r>
              <a:rPr lang="pl-PL" dirty="0"/>
              <a:t>Jednostkowy koszt zmienny 10zł</a:t>
            </a:r>
          </a:p>
          <a:p>
            <a:r>
              <a:rPr lang="pl-PL" dirty="0"/>
              <a:t>Cena sprzedaży wynosi 20 zł</a:t>
            </a:r>
          </a:p>
          <a:p>
            <a:r>
              <a:rPr lang="pl-PL" dirty="0"/>
              <a:t>Ile wynosi ilościowy i wartościowy próg rentowności?</a:t>
            </a:r>
          </a:p>
          <a:p>
            <a:r>
              <a:rPr lang="pl-PL" dirty="0"/>
              <a:t>BEP=100 000 / (20 – 10) = 10 000 szt.</a:t>
            </a:r>
          </a:p>
          <a:p>
            <a:r>
              <a:rPr lang="pl-PL" dirty="0"/>
              <a:t>BEPV=20 * 10 000 = 200 000 zł</a:t>
            </a:r>
          </a:p>
          <a:p>
            <a:r>
              <a:rPr lang="pl-PL" dirty="0"/>
              <a:t>Czyli aby pokryć wszystkie koszty przedsiębiorstwo musi:</a:t>
            </a:r>
            <a:br>
              <a:rPr lang="pl-PL" dirty="0"/>
            </a:br>
            <a:r>
              <a:rPr lang="pl-PL" dirty="0"/>
              <a:t> wyprodukować 10 tys. sztuk towaru o wartości 200 tys. zł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174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B7568E-3D1A-49A8-828D-3A8C5FED0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23235"/>
            <a:ext cx="9905999" cy="5972476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Gdy funkcja kosztów całkowitych jest liniowa, a cena maleje wraz ze wzrostem produkcji (na rynku konkurencji niedoskonałej) i popyt dany jest wzorem</a:t>
            </a:r>
          </a:p>
          <a:p>
            <a:r>
              <a:rPr lang="pl-PL" dirty="0"/>
              <a:t>Q=-</a:t>
            </a:r>
            <a:r>
              <a:rPr lang="pl-PL" dirty="0" err="1"/>
              <a:t>aP+b</a:t>
            </a:r>
            <a:r>
              <a:rPr lang="pl-PL" dirty="0"/>
              <a:t>, gdzie </a:t>
            </a:r>
          </a:p>
          <a:p>
            <a:r>
              <a:rPr lang="pl-PL" dirty="0"/>
              <a:t>a, b – parametry funkcji popytu,</a:t>
            </a:r>
          </a:p>
          <a:p>
            <a:r>
              <a:rPr lang="pl-PL" dirty="0"/>
              <a:t>progiem rentowności jest wielkość produkcji, przy której utarg przewyższa koszty, a więc:</a:t>
            </a: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przekształcając otrzymujemy:</a:t>
            </a: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zysk jest to więc funkcja kwadratowa (parabola mająca ramiona skierowane do dołu)</a:t>
            </a:r>
          </a:p>
          <a:p>
            <a:endParaRPr lang="en-GB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4565D405-E022-412E-A461-51872EAC480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420043" y="4170947"/>
            <a:ext cx="1309921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1" name="Obiekt 10">
            <a:extLst>
              <a:ext uri="{FF2B5EF4-FFF2-40B4-BE49-F238E27FC236}">
                <a16:creationId xmlns:a16="http://schemas.microsoft.com/office/drawing/2014/main" id="{7B0FDBA3-12BC-4240-BA39-1014ED3E83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706348"/>
              </p:ext>
            </p:extLst>
          </p:nvPr>
        </p:nvGraphicFramePr>
        <p:xfrm>
          <a:off x="2404072" y="3122695"/>
          <a:ext cx="3675956" cy="522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r:id="rId3" imgW="1612900" imgH="228600" progId="Equation.3">
                  <p:embed/>
                </p:oleObj>
              </mc:Choice>
              <mc:Fallback>
                <p:oleObj r:id="rId3" imgW="1612900" imgH="228600" progId="Equation.3">
                  <p:embed/>
                  <p:pic>
                    <p:nvPicPr>
                      <p:cNvPr id="11" name="Obiekt 10">
                        <a:extLst>
                          <a:ext uri="{FF2B5EF4-FFF2-40B4-BE49-F238E27FC236}">
                            <a16:creationId xmlns:a16="http://schemas.microsoft.com/office/drawing/2014/main" id="{7B0FDBA3-12BC-4240-BA39-1014ED3E83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4072" y="3122695"/>
                        <a:ext cx="3675956" cy="5228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0">
            <a:extLst>
              <a:ext uri="{FF2B5EF4-FFF2-40B4-BE49-F238E27FC236}">
                <a16:creationId xmlns:a16="http://schemas.microsoft.com/office/drawing/2014/main" id="{1A70EB86-1280-4890-B3F1-C3212668C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042" y="5001223"/>
            <a:ext cx="13270381" cy="63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3" name="Obiekt 12">
            <a:extLst>
              <a:ext uri="{FF2B5EF4-FFF2-40B4-BE49-F238E27FC236}">
                <a16:creationId xmlns:a16="http://schemas.microsoft.com/office/drawing/2014/main" id="{367D20F6-A419-454D-BA15-7502E10FA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897963"/>
              </p:ext>
            </p:extLst>
          </p:nvPr>
        </p:nvGraphicFramePr>
        <p:xfrm>
          <a:off x="2420041" y="4499908"/>
          <a:ext cx="5879359" cy="1091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r:id="rId5" imgW="2514600" imgH="469900" progId="Equation.3">
                  <p:embed/>
                </p:oleObj>
              </mc:Choice>
              <mc:Fallback>
                <p:oleObj r:id="rId5" imgW="2514600" imgH="469900" progId="Equation.3">
                  <p:embed/>
                  <p:pic>
                    <p:nvPicPr>
                      <p:cNvPr id="13" name="Obiekt 12">
                        <a:extLst>
                          <a:ext uri="{FF2B5EF4-FFF2-40B4-BE49-F238E27FC236}">
                            <a16:creationId xmlns:a16="http://schemas.microsoft.com/office/drawing/2014/main" id="{367D20F6-A419-454D-BA15-7502E10FAB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041" y="4499908"/>
                        <a:ext cx="5879359" cy="1091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31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5D6742-F818-4FD5-868E-161A13E0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wykładu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87022A-CC61-4837-B0AE-F360501ED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Koszty – klasyfikacja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Korzyści i niekorzyści skali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Utarg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Próg rentowności</a:t>
            </a:r>
          </a:p>
          <a:p>
            <a:pPr marL="457200" indent="-457200">
              <a:buFont typeface="+mj-lt"/>
              <a:buAutoNum type="arabicPeriod"/>
            </a:pPr>
            <a:r>
              <a:rPr lang="pl-PL"/>
              <a:t>Zysk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2749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0EDE6D-24E7-44BC-9F5B-6D9E2106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737937"/>
            <a:ext cx="9905999" cy="5053264"/>
          </a:xfrm>
        </p:spPr>
        <p:txBody>
          <a:bodyPr/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należy więc wyznaczyć deltę oraz pierwiastki tej nierówności</a:t>
            </a:r>
          </a:p>
          <a:p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zatem przedsiębiorstwo będzie osiągało zysk (jeśli w ogóle będzie takowy osiągało) w przedziale pomiędzy Q</a:t>
            </a:r>
            <a:r>
              <a:rPr lang="pl-PL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Q</a:t>
            </a:r>
            <a:r>
              <a:rPr lang="pl-PL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gdzie:</a:t>
            </a: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F3E489D-7AC0-41B7-955C-E0CA5C431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885" y="17325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DAB838E3-2FE8-47A8-9979-98E0D19CD0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041681"/>
              </p:ext>
            </p:extLst>
          </p:nvPr>
        </p:nvGraphicFramePr>
        <p:xfrm>
          <a:off x="1860885" y="1475875"/>
          <a:ext cx="3699595" cy="894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r:id="rId3" imgW="1930400" imgH="469900" progId="Equation.3">
                  <p:embed/>
                </p:oleObj>
              </mc:Choice>
              <mc:Fallback>
                <p:oleObj r:id="rId3" imgW="1930400" imgH="46990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DAB838E3-2FE8-47A8-9979-98E0D19CD0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0885" y="1475875"/>
                        <a:ext cx="3699595" cy="8948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B78DE8BF-E645-4380-8E37-67148E6B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447" y="39634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E20FF3A6-A628-404D-BBDF-80E4DB39D9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818355"/>
              </p:ext>
            </p:extLst>
          </p:nvPr>
        </p:nvGraphicFramePr>
        <p:xfrm>
          <a:off x="2425985" y="3331871"/>
          <a:ext cx="5161932" cy="148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5" imgW="3352800" imgH="977900" progId="Equation.3">
                  <p:embed/>
                </p:oleObj>
              </mc:Choice>
              <mc:Fallback>
                <p:oleObj r:id="rId5" imgW="3352800" imgH="977900" progId="Equation.3">
                  <p:embed/>
                  <p:pic>
                    <p:nvPicPr>
                      <p:cNvPr id="7" name="Obiekt 6">
                        <a:extLst>
                          <a:ext uri="{FF2B5EF4-FFF2-40B4-BE49-F238E27FC236}">
                            <a16:creationId xmlns:a16="http://schemas.microsoft.com/office/drawing/2014/main" id="{E20FF3A6-A628-404D-BBDF-80E4DB39D9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985" y="3331871"/>
                        <a:ext cx="5161932" cy="14887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0C69D869-4DD7-47F8-A7CE-56A556D56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315" y="4854994"/>
            <a:ext cx="136732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9" name="Obiekt 8">
            <a:extLst>
              <a:ext uri="{FF2B5EF4-FFF2-40B4-BE49-F238E27FC236}">
                <a16:creationId xmlns:a16="http://schemas.microsoft.com/office/drawing/2014/main" id="{205A8E52-5243-4D64-ACA7-B90FC30F14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185342"/>
              </p:ext>
            </p:extLst>
          </p:nvPr>
        </p:nvGraphicFramePr>
        <p:xfrm>
          <a:off x="2395997" y="4978418"/>
          <a:ext cx="5591034" cy="1606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r:id="rId7" imgW="3378200" imgH="977900" progId="Equation.3">
                  <p:embed/>
                </p:oleObj>
              </mc:Choice>
              <mc:Fallback>
                <p:oleObj r:id="rId7" imgW="3378200" imgH="977900" progId="Equation.3">
                  <p:embed/>
                  <p:pic>
                    <p:nvPicPr>
                      <p:cNvPr id="9" name="Obiekt 8">
                        <a:extLst>
                          <a:ext uri="{FF2B5EF4-FFF2-40B4-BE49-F238E27FC236}">
                            <a16:creationId xmlns:a16="http://schemas.microsoft.com/office/drawing/2014/main" id="{205A8E52-5243-4D64-ACA7-B90FC30F14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997" y="4978418"/>
                        <a:ext cx="5591034" cy="1606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8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F13B43-5426-471E-A7D1-284C2D124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673768"/>
            <a:ext cx="9905999" cy="5117433"/>
          </a:xfrm>
        </p:spPr>
        <p:txBody>
          <a:bodyPr/>
          <a:lstStyle/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PRZYKŁAD</a:t>
            </a:r>
          </a:p>
          <a:p>
            <a:pPr marL="0" indent="0" algn="just"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Oblicz zakres rentownej produkcji dla następujących danych: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AVC= 1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FC = 10</a:t>
            </a:r>
          </a:p>
          <a:p>
            <a:pPr algn="just"/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Q= -P +10</a:t>
            </a:r>
          </a:p>
          <a:p>
            <a:pPr marL="0" indent="0" algn="just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4F6922F-E991-4734-8455-C6DAF790E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918689"/>
              </p:ext>
            </p:extLst>
          </p:nvPr>
        </p:nvGraphicFramePr>
        <p:xfrm>
          <a:off x="3048000" y="2813976"/>
          <a:ext cx="5281614" cy="3626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220">
                  <a:extLst>
                    <a:ext uri="{9D8B030D-6E8A-4147-A177-3AD203B41FA5}">
                      <a16:colId xmlns:a16="http://schemas.microsoft.com/office/drawing/2014/main" val="834974558"/>
                    </a:ext>
                  </a:extLst>
                </a:gridCol>
                <a:gridCol w="840257">
                  <a:extLst>
                    <a:ext uri="{9D8B030D-6E8A-4147-A177-3AD203B41FA5}">
                      <a16:colId xmlns:a16="http://schemas.microsoft.com/office/drawing/2014/main" val="3542503443"/>
                    </a:ext>
                  </a:extLst>
                </a:gridCol>
                <a:gridCol w="840257">
                  <a:extLst>
                    <a:ext uri="{9D8B030D-6E8A-4147-A177-3AD203B41FA5}">
                      <a16:colId xmlns:a16="http://schemas.microsoft.com/office/drawing/2014/main" val="504282443"/>
                    </a:ext>
                  </a:extLst>
                </a:gridCol>
                <a:gridCol w="720220">
                  <a:extLst>
                    <a:ext uri="{9D8B030D-6E8A-4147-A177-3AD203B41FA5}">
                      <a16:colId xmlns:a16="http://schemas.microsoft.com/office/drawing/2014/main" val="1557932236"/>
                    </a:ext>
                  </a:extLst>
                </a:gridCol>
                <a:gridCol w="720220">
                  <a:extLst>
                    <a:ext uri="{9D8B030D-6E8A-4147-A177-3AD203B41FA5}">
                      <a16:colId xmlns:a16="http://schemas.microsoft.com/office/drawing/2014/main" val="4196698582"/>
                    </a:ext>
                  </a:extLst>
                </a:gridCol>
                <a:gridCol w="720220">
                  <a:extLst>
                    <a:ext uri="{9D8B030D-6E8A-4147-A177-3AD203B41FA5}">
                      <a16:colId xmlns:a16="http://schemas.microsoft.com/office/drawing/2014/main" val="3585753316"/>
                    </a:ext>
                  </a:extLst>
                </a:gridCol>
                <a:gridCol w="720220">
                  <a:extLst>
                    <a:ext uri="{9D8B030D-6E8A-4147-A177-3AD203B41FA5}">
                      <a16:colId xmlns:a16="http://schemas.microsoft.com/office/drawing/2014/main" val="3618256987"/>
                    </a:ext>
                  </a:extLst>
                </a:gridCol>
              </a:tblGrid>
              <a:tr h="302244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Q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P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TR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FC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VC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TC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effectLst/>
                        </a:rPr>
                        <a:t>TP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0448324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-10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3866279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-2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7765779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3971827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91760693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36880813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15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94626902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87707837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17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51107915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16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18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-2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71767625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19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-10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76346269"/>
                  </a:ext>
                </a:extLst>
              </a:tr>
              <a:tr h="302244"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>
                          <a:effectLst/>
                        </a:rPr>
                        <a:t>20</a:t>
                      </a:r>
                      <a:endParaRPr lang="pl-PL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>
                          <a:effectLst/>
                        </a:rPr>
                        <a:t>-20</a:t>
                      </a:r>
                      <a:endParaRPr lang="pl-PL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3383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767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0370B0-731D-4146-8BC4-0AC4B278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E8DD77-3418-4E8D-9A48-6331EF340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2C433C-3BF3-42F3-8BBA-84B2E31D9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2" y="1675310"/>
            <a:ext cx="17812831" cy="5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4F20A662-F8BE-4533-8317-078B7829A1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3804668"/>
              </p:ext>
            </p:extLst>
          </p:nvPr>
        </p:nvGraphicFramePr>
        <p:xfrm>
          <a:off x="1141412" y="784058"/>
          <a:ext cx="9205746" cy="5327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3" imgW="5562600" imgH="3219450" progId="Excel.Chart.8">
                  <p:embed/>
                </p:oleObj>
              </mc:Choice>
              <mc:Fallback>
                <p:oleObj name="Chart" r:id="rId3" imgW="5562600" imgH="3219450" progId="Excel.Chart.8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4F20A662-F8BE-4533-8317-078B7829A1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2" y="784058"/>
                        <a:ext cx="9205746" cy="53279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2445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3D885E-75CC-4CB2-AF2B-3ADEFF9A7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zYSK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A9B80B-5BB0-4945-BF5B-80E57295D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Głównym celem przedsiębiorstwa jest </a:t>
            </a:r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maksymalizacja zysku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Zysk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stanowi różnicę utargu całkowitego i kosztu całkowitego.</a:t>
            </a:r>
          </a:p>
          <a:p>
            <a:pPr marL="0" indent="0">
              <a:buNone/>
            </a:pP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Utarg całkowity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wartość dóbr sprzedanych przez przedsiębiorstwo w pewnym okresie.</a:t>
            </a:r>
          </a:p>
          <a:p>
            <a:pPr marL="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całkowity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wartość czynników produkcji zużytych w badanym okresie.</a:t>
            </a:r>
          </a:p>
          <a:p>
            <a:pPr marL="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336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0D74E6-6CEE-40B9-8199-D19B712A4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ZYSK EKONOMICZNY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BAD530-FF10-4C15-953F-357964222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Zysk ekonomiczny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(nadzwyczajny) 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jest to zysk przekraczający dochód, który właściciel przedsiębiorstwa mógłby otrzymać inwestując swój czas i kapitał w najlepsze alternatywne przedsięwzięcie ekonomiczne (np. gdyby poszedł do pracy i a pieniądze ulokował na lokacie bankowej).</a:t>
            </a:r>
          </a:p>
          <a:p>
            <a:pPr marL="0" indent="0">
              <a:buNone/>
            </a:pPr>
            <a:endParaRPr lang="pl-PL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Koszt alternatywny </a:t>
            </a:r>
            <a:r>
              <a:rPr lang="pl-P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jest to suma dochodów utraconych w wyniku niewykorzystania posiadanych zasobów w najlepszym z istniejących zastosowań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839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F5E30-417A-450B-A06F-23DFCFA76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2DB826-30ED-4DDC-B8F1-A6D49A3B4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Znajomość klasyfikacji kosztów przedsiębiorstwa pozwala na efektywniejsze zarządzanie zasobami</a:t>
            </a:r>
          </a:p>
          <a:p>
            <a:r>
              <a:rPr lang="pl-PL" dirty="0"/>
              <a:t>Celem przedsiębiorstwa jest maksymalizacja zysku, a nie przychodu.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013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74561A-6D7C-41DC-B18B-1A592F15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DA5221-C8BF-4A21-A6C2-D35C316FD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Czarny B. Podstawy Ekonomii,</a:t>
            </a:r>
          </a:p>
          <a:p>
            <a:r>
              <a:rPr lang="en-GB" dirty="0">
                <a:hlinkClick r:id="rId2"/>
              </a:rPr>
              <a:t>https://mfiles.pl/pl/index.php/Koszt_ca%C5%82kowity</a:t>
            </a: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399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6A8ED-DBA6-4146-BF00-D04F56A3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CEAF7-5D1E-4F18-96B9-6BA5F6C4D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0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 całkowity 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(ang. </a:t>
            </a:r>
            <a:r>
              <a:rPr lang="pl-PL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total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20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cost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stanowi wartość zużytych czynników produkcji. O poziomie kosztu całkowitego decyduje metoda produkcji i ceny czynników produkcji.</a:t>
            </a:r>
            <a:endParaRPr lang="pl-PL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Metody produkcji różnią się </a:t>
            </a:r>
            <a:r>
              <a:rPr lang="pl-PL" sz="20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pracochłonnością</a:t>
            </a:r>
            <a:r>
              <a:rPr lang="pl-PL" sz="20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i </a:t>
            </a:r>
            <a:r>
              <a:rPr lang="pl-PL" sz="20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kapitałochłonnością.</a:t>
            </a:r>
          </a:p>
          <a:p>
            <a:pPr lvl="1" algn="just"/>
            <a:r>
              <a:rPr lang="pl-PL" sz="16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Technologię wymagającą zastosowania dużej ilości kapitału i małej ilości pracy określamy mianem </a:t>
            </a:r>
            <a:r>
              <a:rPr lang="pl-PL" sz="16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kapitałochłonnej</a:t>
            </a:r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 </a:t>
            </a:r>
          </a:p>
          <a:p>
            <a:pPr lvl="1" algn="just"/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Technologia zużywająca dużo pracy i relatywnie mało kapitału nazywana jest technologią </a:t>
            </a:r>
            <a:r>
              <a:rPr lang="pl-PL" sz="16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pracochłonną</a:t>
            </a:r>
            <a:r>
              <a:rPr lang="pl-PL" sz="16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914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F5B56F-7C15-498A-ACD5-AEE3DC879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 przeciętny (</a:t>
            </a:r>
            <a:r>
              <a:rPr lang="pl-PL" dirty="0" err="1"/>
              <a:t>average</a:t>
            </a:r>
            <a:r>
              <a:rPr lang="pl-PL" dirty="0"/>
              <a:t> </a:t>
            </a:r>
            <a:r>
              <a:rPr lang="pl-PL" dirty="0" err="1"/>
              <a:t>cost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BC89B4-46A1-4343-A93A-E428C678D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974975"/>
          </a:xfrm>
        </p:spPr>
        <p:txBody>
          <a:bodyPr/>
          <a:lstStyle/>
          <a:p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 przeciętny AC (ang. </a:t>
            </a:r>
            <a:r>
              <a:rPr lang="pl-PL" sz="18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average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cost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to część kosztu całkowitego przypadająca na jednostkę produktu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7D9C371-69EC-4555-9642-FF7962000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2244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1B6E9FD6-01F7-4D10-86CA-014816F41B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76794"/>
              </p:ext>
            </p:extLst>
          </p:nvPr>
        </p:nvGraphicFramePr>
        <p:xfrm>
          <a:off x="4572000" y="3224463"/>
          <a:ext cx="1524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761669" imgH="507780" progId="Equation.3">
                  <p:embed/>
                </p:oleObj>
              </mc:Choice>
              <mc:Fallback>
                <p:oleObj r:id="rId3" imgW="761669" imgH="50778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1B6E9FD6-01F7-4D10-86CA-014816F41B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224463"/>
                        <a:ext cx="15240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F7A64A66-8F67-44B4-ADBD-0AF0334B6995}"/>
              </a:ext>
            </a:extLst>
          </p:cNvPr>
          <p:cNvSpPr txBox="1">
            <a:spLocks/>
          </p:cNvSpPr>
          <p:nvPr/>
        </p:nvSpPr>
        <p:spPr>
          <a:xfrm>
            <a:off x="1141412" y="4224588"/>
            <a:ext cx="9905999" cy="97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>
                <a:latin typeface="Verdana" panose="020B0604030504040204" pitchFamily="34" charset="0"/>
                <a:ea typeface="Times New Roman" panose="02020603050405020304" pitchFamily="18" charset="0"/>
              </a:rPr>
              <a:t>Koszt przeciętny informuje ile kosztuje wytworzenie jednej sztuki produktu.</a:t>
            </a:r>
            <a:endParaRPr lang="pl-PL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20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9B1AFE-CD6A-4D3F-8FFF-6FEC36039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 krańcowy (</a:t>
            </a:r>
            <a:r>
              <a:rPr lang="pl-PL" dirty="0" err="1"/>
              <a:t>marginal</a:t>
            </a:r>
            <a:r>
              <a:rPr lang="pl-PL" dirty="0"/>
              <a:t> </a:t>
            </a:r>
            <a:r>
              <a:rPr lang="pl-PL" dirty="0" err="1"/>
              <a:t>cost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F3B4C9-9F3E-4CE9-A7BC-CC726361E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Koszt krańcowy MC (ang. </a:t>
            </a:r>
            <a:r>
              <a:rPr lang="pl-PL" sz="18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jest to przyrost kosztu całkowitego spowodowana zwiększeniem się produkcji o jednostkę</a:t>
            </a:r>
          </a:p>
          <a:p>
            <a:r>
              <a:rPr lang="pl-PL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Dla ∆Q=1</a:t>
            </a:r>
          </a:p>
          <a:p>
            <a:endParaRPr lang="pl-PL" sz="18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pl-PL" sz="20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Dla ∆Q-&gt;0</a:t>
            </a: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5F2335-633C-4BC4-B3EF-C24211F37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737" y="42030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80C4113A-6D4C-40F3-BD63-1E1754F987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872888"/>
              </p:ext>
            </p:extLst>
          </p:nvPr>
        </p:nvGraphicFramePr>
        <p:xfrm>
          <a:off x="2566737" y="3572669"/>
          <a:ext cx="4086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3" imgW="2247900" imgH="241300" progId="Equation.3">
                  <p:embed/>
                </p:oleObj>
              </mc:Choice>
              <mc:Fallback>
                <p:oleObj r:id="rId3" imgW="2247900" imgH="241300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80C4113A-6D4C-40F3-BD63-1E1754F98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737" y="3572669"/>
                        <a:ext cx="40862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3C4FDBEF-DC8E-4A5C-940B-9E1D20913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737" y="42773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7" name="Obiekt 6">
            <a:extLst>
              <a:ext uri="{FF2B5EF4-FFF2-40B4-BE49-F238E27FC236}">
                <a16:creationId xmlns:a16="http://schemas.microsoft.com/office/drawing/2014/main" id="{9130DC33-AD76-494F-B43C-982541753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229722"/>
              </p:ext>
            </p:extLst>
          </p:nvPr>
        </p:nvGraphicFramePr>
        <p:xfrm>
          <a:off x="2566737" y="4606215"/>
          <a:ext cx="20764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5" imgW="1143000" imgH="241300" progId="Equation.3">
                  <p:embed/>
                </p:oleObj>
              </mc:Choice>
              <mc:Fallback>
                <p:oleObj r:id="rId5" imgW="1143000" imgH="241300" progId="Equation.3">
                  <p:embed/>
                  <p:pic>
                    <p:nvPicPr>
                      <p:cNvPr id="7" name="Obiekt 6">
                        <a:extLst>
                          <a:ext uri="{FF2B5EF4-FFF2-40B4-BE49-F238E27FC236}">
                            <a16:creationId xmlns:a16="http://schemas.microsoft.com/office/drawing/2014/main" id="{9130DC33-AD76-494F-B43C-982541753D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737" y="4606215"/>
                        <a:ext cx="20764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540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4DB02B-AC5C-4A9A-9851-A24CA4F5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 stałe i koszty zmienne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484B7C-6483-41ED-983D-763AE5C44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W krótkim okresie </a:t>
            </a:r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koszty stałe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(FC) nie zmieniają się, nie zależą od wielkości produkcji. Są to koszty jakie przedsiębiorstwo musi ponieść nawet wtedy, gdy wielkość produkcji jest równa 0.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Koszty zmienne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(VC) zależą od wielkości produkcji.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Koszty stałe plus koszty zmienne równają się kosztowi całkowitemu.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l-PL" dirty="0"/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VC (ang.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variable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costs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– koszty zmienne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FC (ang.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fixed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costs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) – koszty stałe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0FDFDD2-4D6E-45AA-827D-756F40C5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4021" y="47003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iekt 4">
            <a:extLst>
              <a:ext uri="{FF2B5EF4-FFF2-40B4-BE49-F238E27FC236}">
                <a16:creationId xmlns:a16="http://schemas.microsoft.com/office/drawing/2014/main" id="{BB47AD0D-B688-4CD0-977D-ABF22CA7F8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095973"/>
              </p:ext>
            </p:extLst>
          </p:nvPr>
        </p:nvGraphicFramePr>
        <p:xfrm>
          <a:off x="2294021" y="4539917"/>
          <a:ext cx="2438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r:id="rId3" imgW="1218671" imgH="203112" progId="Equation.3">
                  <p:embed/>
                </p:oleObj>
              </mc:Choice>
              <mc:Fallback>
                <p:oleObj r:id="rId3" imgW="1218671" imgH="203112" progId="Equation.3">
                  <p:embed/>
                  <p:pic>
                    <p:nvPicPr>
                      <p:cNvPr id="5" name="Obiekt 4">
                        <a:extLst>
                          <a:ext uri="{FF2B5EF4-FFF2-40B4-BE49-F238E27FC236}">
                            <a16:creationId xmlns:a16="http://schemas.microsoft.com/office/drawing/2014/main" id="{BB47AD0D-B688-4CD0-977D-ABF22CA7F8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4021" y="4539917"/>
                        <a:ext cx="24384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614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C67B0F-B74D-4454-B0CB-967FCCB16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kosztów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6F8B91-94DB-4E81-8974-A5A30DCFC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Koszt całkowity jest funkcją rosnącą.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tego wynika, że koszt krańcowy przyjmuje wartości dodatnie – ponieważ wyprodukowanie dodatkowej jednostki musi przedsiębiorstwo „coś” kosztować</a:t>
            </a:r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F311E15-0E60-4F99-A2A4-18A49F3315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152" y="3509210"/>
            <a:ext cx="517207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961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32BD47-896D-4551-A5D0-CA209D5B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Korzyści i niekorzyści skali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3DC75B-884D-4150-8767-9B038480A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018844"/>
            <a:ext cx="9905999" cy="1700464"/>
          </a:xfrm>
        </p:spPr>
        <p:txBody>
          <a:bodyPr/>
          <a:lstStyle/>
          <a:p>
            <a:pPr algn="just"/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Korzyści skali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oznaczają spadek długookresowego kosztu przeciętnego AC w miarę wzrostu produkcji.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pl-PL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Niekorzyści skali </a:t>
            </a:r>
            <a:r>
              <a:rPr lang="pl-PL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to inaczej wzrost długookresowego kosztu przeciętnego.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EF77A4A-48DE-4620-BEC8-E0903A3F2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870" y="1671734"/>
            <a:ext cx="7618604" cy="318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7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CCE2F6-2DB9-400D-A0E0-B7A79BF9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występowania korzyści skali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809794-FE94-4E2C-BB7F-10FC4544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niepodzielność dóbr kapitałowych (maszyn, budynków itp.)</a:t>
            </a:r>
          </a:p>
          <a:p>
            <a:r>
              <a:rPr lang="pl-PL" dirty="0"/>
              <a:t>aby osiągnąć wzrost skali produkcji konieczne jest wdrożenia postępu:</a:t>
            </a:r>
          </a:p>
          <a:p>
            <a:pPr lvl="1"/>
            <a:r>
              <a:rPr lang="pl-PL" dirty="0"/>
              <a:t>organizacyjnego i zwiększenia specjalizacji pracy </a:t>
            </a:r>
          </a:p>
          <a:p>
            <a:pPr lvl="1"/>
            <a:r>
              <a:rPr lang="pl-PL" dirty="0"/>
              <a:t>technicznego </a:t>
            </a:r>
          </a:p>
          <a:p>
            <a:r>
              <a:rPr lang="pl-PL" dirty="0"/>
              <a:t>zasada 2/3 – nakłady na powiększenie obiektu są relatywnie mniejsze od osiągniętych efektów </a:t>
            </a:r>
          </a:p>
          <a:p>
            <a:r>
              <a:rPr lang="pl-PL" dirty="0"/>
              <a:t>możliwość wprowadzenia produkcji wielofazowej, bez konieczności przesyłania półfabrykatów z jednej fabryki do drugiej</a:t>
            </a:r>
          </a:p>
          <a:p>
            <a:r>
              <a:rPr lang="pl-PL" dirty="0"/>
              <a:t>duże firmy dysponują większymi środkami na prowadzenie prac badawczo-rozwojowych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83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{42073874-E67C-4D29-AF61-239C330FBB1C}tf04033919</Template>
  <TotalTime>217</TotalTime>
  <Words>1216</Words>
  <Application>Microsoft Office PowerPoint</Application>
  <PresentationFormat>Panoramiczny</PresentationFormat>
  <Paragraphs>259</Paragraphs>
  <Slides>26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26</vt:i4>
      </vt:variant>
    </vt:vector>
  </HeadingPairs>
  <TitlesOfParts>
    <vt:vector size="34" baseType="lpstr">
      <vt:lpstr>Arial</vt:lpstr>
      <vt:lpstr>Cambria Math</vt:lpstr>
      <vt:lpstr>Times New Roman</vt:lpstr>
      <vt:lpstr>Tw Cen MT</vt:lpstr>
      <vt:lpstr>Verdana</vt:lpstr>
      <vt:lpstr>Obwód</vt:lpstr>
      <vt:lpstr>Equation.3</vt:lpstr>
      <vt:lpstr>Chart</vt:lpstr>
      <vt:lpstr>Koszty, przychody, zyski</vt:lpstr>
      <vt:lpstr>Plan wykładu</vt:lpstr>
      <vt:lpstr>koszt</vt:lpstr>
      <vt:lpstr>Koszt przeciętny (average cost)</vt:lpstr>
      <vt:lpstr>Koszt krańcowy (marginal cost)</vt:lpstr>
      <vt:lpstr>Koszt stałe i koszty zmienne</vt:lpstr>
      <vt:lpstr>Krzywa kosztów</vt:lpstr>
      <vt:lpstr>Korzyści i niekorzyści skali</vt:lpstr>
      <vt:lpstr>przyczyny występowania korzyści skali</vt:lpstr>
      <vt:lpstr>przyczyny występowania korzyści skali cd</vt:lpstr>
      <vt:lpstr>Przyczyny występowania niekorzyści skali</vt:lpstr>
      <vt:lpstr>Utarg (przychód)</vt:lpstr>
      <vt:lpstr>Utarg krańcowy (marginal revenue)</vt:lpstr>
      <vt:lpstr>Na rynku konkurencji niedoskonałej – aby zwiększyć sprzedaż trzeba obniżyć cenę</vt:lpstr>
      <vt:lpstr>Przykład wyliczenia  utargu całkowitego i krańcowego</vt:lpstr>
      <vt:lpstr>Próg rentowności</vt:lpstr>
      <vt:lpstr>Wartościowy próg rentowności</vt:lpstr>
      <vt:lpstr>przykład</vt:lpstr>
      <vt:lpstr>Prezentacja programu PowerPoint</vt:lpstr>
      <vt:lpstr>Prezentacja programu PowerPoint</vt:lpstr>
      <vt:lpstr>Prezentacja programu PowerPoint</vt:lpstr>
      <vt:lpstr>Prezentacja programu PowerPoint</vt:lpstr>
      <vt:lpstr>zYSK</vt:lpstr>
      <vt:lpstr>ZYSK EKONOMICZNY</vt:lpstr>
      <vt:lpstr>podsumowanie</vt:lpstr>
      <vt:lpstr>Źródła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Recenzent</dc:creator>
  <cp:lastModifiedBy>Recenzent</cp:lastModifiedBy>
  <cp:revision>22</cp:revision>
  <dcterms:created xsi:type="dcterms:W3CDTF">2022-02-23T18:49:21Z</dcterms:created>
  <dcterms:modified xsi:type="dcterms:W3CDTF">2022-03-29T12:38:23Z</dcterms:modified>
</cp:coreProperties>
</file>