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2" r:id="rId15"/>
    <p:sldId id="269" r:id="rId16"/>
    <p:sldId id="270" r:id="rId17"/>
    <p:sldId id="273" r:id="rId18"/>
    <p:sldId id="274" r:id="rId19"/>
    <p:sldId id="276" r:id="rId20"/>
    <p:sldId id="277" r:id="rId21"/>
    <p:sldId id="275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B0801-A8EF-48CA-8242-16F19ED62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Struktury rynku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5F3B37-4254-4F11-914A-6A64442D2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hab. inż. Grzegorz Chodak, prof. </a:t>
            </a:r>
            <a:r>
              <a:rPr lang="pl-PL" dirty="0" err="1"/>
              <a:t>Pwr</a:t>
            </a:r>
            <a:r>
              <a:rPr lang="pl-PL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7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EE1E7-3EDC-466B-8414-07656CDC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Konkurencja doskonała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DF0EA7-85C4-4182-ADAC-C38C8FE3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Bardzo duża liczba dostawców </a:t>
            </a:r>
          </a:p>
          <a:p>
            <a:r>
              <a:rPr lang="pl-PL" dirty="0"/>
              <a:t>Produkty są jednorodne</a:t>
            </a:r>
          </a:p>
          <a:p>
            <a:r>
              <a:rPr lang="pl-PL" dirty="0"/>
              <a:t>Producenci są </a:t>
            </a:r>
            <a:r>
              <a:rPr lang="pl-PL" dirty="0" err="1"/>
              <a:t>cenobiorcami</a:t>
            </a:r>
            <a:endParaRPr lang="pl-PL" dirty="0"/>
          </a:p>
          <a:p>
            <a:r>
              <a:rPr lang="pl-PL" dirty="0"/>
              <a:t>Linia popytu dla pojedynczego producenta jest linią poziomą</a:t>
            </a:r>
          </a:p>
          <a:p>
            <a:r>
              <a:rPr lang="pl-PL" dirty="0"/>
              <a:t>Bariery wejścia nie występują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55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570F7-B91E-4164-940A-53D5968C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Konkurencja monopolistyczna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EF154E-4614-47D3-B654-EEB344E59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wielu producentów</a:t>
            </a:r>
          </a:p>
          <a:p>
            <a:r>
              <a:rPr lang="pl-PL" dirty="0"/>
              <a:t>swoboda wejścia i wyjścia z gałęzi. </a:t>
            </a:r>
          </a:p>
          <a:p>
            <a:r>
              <a:rPr lang="pl-PL" dirty="0"/>
              <a:t>każde z przedsiębiorstw ma do czynienia z opadającą krzywą popytu, czyli żeby sprzedać więcej trzeba obniżyć cenę</a:t>
            </a:r>
          </a:p>
          <a:p>
            <a:r>
              <a:rPr lang="pl-PL" dirty="0"/>
              <a:t>produkty różnych firm są mniej lub bardziej zindywidualizowane i zróżnicowane.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87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3ECE22-EFCB-479E-8437-4426114D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rynków konkurencji monopolistycznej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ACD594-C83F-4CC3-B393-C4916CC6C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10DC57-14FB-4FBC-91EC-6ECF99E0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04" y="2097088"/>
            <a:ext cx="7147992" cy="451893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ECFA6BA-8977-44AB-A575-46CCE6ACB3C2}"/>
              </a:ext>
            </a:extLst>
          </p:cNvPr>
          <p:cNvSpPr txBox="1"/>
          <p:nvPr/>
        </p:nvSpPr>
        <p:spPr>
          <a:xfrm>
            <a:off x="4932040" y="6589512"/>
            <a:ext cx="3770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Source: https://boycewire.com/monopolistic-competition/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2153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0B8A4-19AA-4AD1-9EFB-13339B9A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Różnicowanie produktu na rynku konkurencji monopolistycznej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B41EAC-144F-4498-9ECA-A7C62861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Przedsiębiorstwa na rynku konkurencji monopolistycznej mogą osiągać krótkookresowe zyski nadzwyczajne (ekonomiczne) przez:</a:t>
            </a:r>
          </a:p>
          <a:p>
            <a:pPr lvl="1"/>
            <a:r>
              <a:rPr lang="pl-PL" dirty="0"/>
              <a:t>Skuteczne różnicowanie produktu</a:t>
            </a:r>
          </a:p>
          <a:p>
            <a:pPr lvl="1"/>
            <a:r>
              <a:rPr lang="pl-PL" dirty="0"/>
              <a:t>Skuteczną reklamę</a:t>
            </a:r>
          </a:p>
          <a:p>
            <a:r>
              <a:rPr lang="pl-PL" dirty="0"/>
              <a:t>W dłuższym okresie czasu zyski nadzwyczajne zanikają, gdy konkurenci zaczynają naśladować skuteczne strategie.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85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6934D-21B9-46C1-964A-B4356991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Dochodzenie do równowagi na rynkach konkurencyjnych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5F9357-88A0-4552-BF29-10C02501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krótkim okresie na rynkach konkurencyjnych przedsiębiorstwa mogą osiągać zyski nadzwyczajne</a:t>
            </a:r>
          </a:p>
          <a:p>
            <a:r>
              <a:rPr lang="pl-PL" dirty="0"/>
              <a:t>W dłuższym okresie wejście na rynek nowych przedsiębiorstw będzie niwelować zyski nadzwyczajne</a:t>
            </a:r>
          </a:p>
          <a:p>
            <a:r>
              <a:rPr lang="pl-PL" dirty="0"/>
              <a:t>Rynek dąży do sytuacji zerowego zysku ekonomicznego (ale dodatniego księgowego)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38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1D8AC0-B657-4059-9207-BF5067A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oligopol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575249-3809-42E0-BB90-C6C46067D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10B32A-E468-4DF7-ACC7-1B009F75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84" y="1509825"/>
            <a:ext cx="1905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EE29882-BC9C-43C2-A97B-1990C646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0" y="2560699"/>
            <a:ext cx="3440794" cy="231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3">
            <a:extLst>
              <a:ext uri="{FF2B5EF4-FFF2-40B4-BE49-F238E27FC236}">
                <a16:creationId xmlns:a16="http://schemas.microsoft.com/office/drawing/2014/main" id="{D1078724-D07E-46FA-B472-B184E2315D0F}"/>
              </a:ext>
            </a:extLst>
          </p:cNvPr>
          <p:cNvSpPr/>
          <p:nvPr/>
        </p:nvSpPr>
        <p:spPr>
          <a:xfrm>
            <a:off x="5148064" y="1124744"/>
            <a:ext cx="2703512" cy="2376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4">
            <a:extLst>
              <a:ext uri="{FF2B5EF4-FFF2-40B4-BE49-F238E27FC236}">
                <a16:creationId xmlns:a16="http://schemas.microsoft.com/office/drawing/2014/main" id="{82F4F294-87F9-471D-8462-A31C8D6AE016}"/>
              </a:ext>
            </a:extLst>
          </p:cNvPr>
          <p:cNvSpPr/>
          <p:nvPr/>
        </p:nvSpPr>
        <p:spPr>
          <a:xfrm>
            <a:off x="323528" y="1700808"/>
            <a:ext cx="4032448" cy="396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1DE5C7F-26C7-4216-8480-41D8D034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40" y="4039799"/>
            <a:ext cx="3854174" cy="181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5">
            <a:extLst>
              <a:ext uri="{FF2B5EF4-FFF2-40B4-BE49-F238E27FC236}">
                <a16:creationId xmlns:a16="http://schemas.microsoft.com/office/drawing/2014/main" id="{6B45425F-7050-4788-A46A-5224BD5C9FA3}"/>
              </a:ext>
            </a:extLst>
          </p:cNvPr>
          <p:cNvSpPr/>
          <p:nvPr/>
        </p:nvSpPr>
        <p:spPr>
          <a:xfrm>
            <a:off x="5842347" y="3429000"/>
            <a:ext cx="5040560" cy="309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78B588-E7EF-421B-826F-60AC4F77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oligopol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805F9D-B8FB-432D-B740-57A60DFF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Mała liczba przedsiębiorstw kontrolujących cały rynek</a:t>
            </a:r>
          </a:p>
          <a:p>
            <a:r>
              <a:rPr lang="pl-PL" dirty="0"/>
              <a:t>Występują duże bariery wejścia</a:t>
            </a:r>
          </a:p>
          <a:p>
            <a:r>
              <a:rPr lang="pl-PL" dirty="0"/>
              <a:t>Można zaobserwować wzajemne relacje między oligopolistami</a:t>
            </a:r>
          </a:p>
          <a:p>
            <a:r>
              <a:rPr lang="pl-PL" dirty="0"/>
              <a:t>Popularna jest strategia zmowy lub wojny cenowej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34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0EC79C-A8F0-42E2-A9AF-7A5EAEF3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monopol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B73A8A-28C0-4FF6-A887-CFC46909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Monopolista jest jedynym dostawcą określonego produktu na danym rynku. </a:t>
            </a:r>
          </a:p>
          <a:p>
            <a:pPr lvl="1"/>
            <a:r>
              <a:rPr lang="pl-PL" dirty="0"/>
              <a:t>Produkt zwykle nie ma bliskich substytutów</a:t>
            </a:r>
          </a:p>
          <a:p>
            <a:r>
              <a:rPr lang="pl-PL" dirty="0"/>
              <a:t>Monopolista sam ustala cenę (jest </a:t>
            </a:r>
            <a:r>
              <a:rPr lang="pl-PL" dirty="0" err="1"/>
              <a:t>cenodawcą</a:t>
            </a:r>
            <a:r>
              <a:rPr lang="pl-PL" dirty="0"/>
              <a:t>), ale musi się liczyć z tym, że po wyższej cenie sprzeda mniejszą ilość.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8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2F0180-6072-4B75-97F5-7DF77EEC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Społeczne i ekonomiczne skutki istnienia monopoli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FA60EF-ECEF-4DC7-B8B3-1412B7C1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Społeczny koszt monopolu przejawia się w tym, że monopolista zmniejsza produkcję, a zwiększa cenę. </a:t>
            </a:r>
          </a:p>
          <a:p>
            <a:r>
              <a:rPr lang="pl-PL" dirty="0"/>
              <a:t>Monopolista nie jest zmuszony do wprowadzania innowacji – hamowanie postępu technicznego</a:t>
            </a:r>
          </a:p>
          <a:p>
            <a:r>
              <a:rPr lang="pl-PL" dirty="0"/>
              <a:t>Narzucanie innym podmiotom gospodarczym niekorzystnych warunków zawierania transakcji</a:t>
            </a:r>
          </a:p>
          <a:p>
            <a:r>
              <a:rPr lang="pl-PL" dirty="0"/>
              <a:t>Monopolista wykorzystując swoje możliwości finansowe może stosować lobbing, np. w celu: </a:t>
            </a:r>
          </a:p>
          <a:p>
            <a:r>
              <a:rPr lang="pl-PL" dirty="0"/>
              <a:t>zwiększenia barier wejścia</a:t>
            </a:r>
          </a:p>
          <a:p>
            <a:r>
              <a:rPr lang="pl-PL" dirty="0"/>
              <a:t>ustawowego „wymuszenia” popytu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00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C84A2-CC13-4324-9677-C9E32E50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381"/>
            <a:ext cx="9905998" cy="1478570"/>
          </a:xfrm>
        </p:spPr>
        <p:txBody>
          <a:bodyPr/>
          <a:lstStyle/>
          <a:p>
            <a:r>
              <a:rPr lang="pl-PL" dirty="0"/>
              <a:t>Identyfikacja struktury rynku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CB950-AAC2-4DA8-9A3E-68E6DDE21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3951"/>
            <a:ext cx="9905999" cy="5194049"/>
          </a:xfrm>
        </p:spPr>
        <p:txBody>
          <a:bodyPr>
            <a:normAutofit/>
          </a:bodyPr>
          <a:lstStyle/>
          <a:p>
            <a:r>
              <a:rPr lang="pl-PL" dirty="0"/>
              <a:t>wskaźnik koncentracji czyli odsetek sprzedaży kilku (np. 4) największych przedsiębiorstw</a:t>
            </a:r>
          </a:p>
          <a:p>
            <a:pPr lvl="1"/>
            <a:r>
              <a:rPr lang="pl-PL" dirty="0"/>
              <a:t>o monopolu mówi się, gdy dla jednego przedsiębiorstwa wskaźnik koncentracji przekracza 90%</a:t>
            </a:r>
          </a:p>
          <a:p>
            <a:pPr lvl="1"/>
            <a:r>
              <a:rPr lang="pl-PL" dirty="0"/>
              <a:t>rynek uznaje się za konkurencyjny jeśli wskaźnik koncentracji jest mniejszy od 40%</a:t>
            </a:r>
          </a:p>
          <a:p>
            <a:endParaRPr lang="pl-PL" dirty="0"/>
          </a:p>
          <a:p>
            <a:r>
              <a:rPr lang="pl-PL" dirty="0"/>
              <a:t>indeks </a:t>
            </a:r>
            <a:r>
              <a:rPr lang="pl-PL" dirty="0" err="1"/>
              <a:t>Herfindahla-Hirschmana</a:t>
            </a:r>
            <a:r>
              <a:rPr lang="pl-PL" dirty="0"/>
              <a:t>, który jest sumą kwadratów udziałów w sprzedaży wszystkich przedsiębiorstw działających na rynku. </a:t>
            </a:r>
          </a:p>
          <a:p>
            <a:pPr lvl="1"/>
            <a:r>
              <a:rPr lang="pl-PL" dirty="0"/>
              <a:t>Należy do przedziału od 10000 dla czystego monopolu (jego udział w rynku wynosi 100%) do 0 dla rynku z nieskończenie wieloma bardzo małymi przedsiębiorstwami (ich udziały w rynku dążą do zera).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51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6DBCC7-6FE2-4EEE-B5BE-0194D089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E3E89-BB01-4535-9BD0-994DD981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Podstawowe struktury rynku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Przyczyny różnicowania rynków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Konkurencja doskonała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Konkurencja monopolistyczna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Oligopol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Monopol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Metody wyznaczania struktury rynku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1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3FF3B-C5DE-4D1A-85A9-0AB05A64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Problemy</a:t>
            </a:r>
            <a:r>
              <a:rPr lang="en-GB" dirty="0"/>
              <a:t> z </a:t>
            </a:r>
            <a:r>
              <a:rPr lang="en-GB" dirty="0" err="1"/>
              <a:t>identyfikacją</a:t>
            </a:r>
            <a:r>
              <a:rPr lang="en-GB" dirty="0"/>
              <a:t> </a:t>
            </a:r>
            <a:r>
              <a:rPr lang="en-GB" dirty="0" err="1"/>
              <a:t>koncentracji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2A92BB-B12E-41D2-8925-621A6251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zdefiniowanie produktu (np. czy badając rynek napojów chłodzących, należy uwzględnić napoje mleczne)</a:t>
            </a:r>
          </a:p>
          <a:p>
            <a:r>
              <a:rPr lang="pl-PL" dirty="0"/>
              <a:t>geograficzne granice rynku – koncentracja sprzedaży jest zwykle mniejsza od koncentracji produkcji, między innymi dlatego, że uwzględnia również import</a:t>
            </a:r>
          </a:p>
          <a:p>
            <a:r>
              <a:rPr lang="pl-PL" dirty="0"/>
              <a:t>różnorodne struktury kapitałowe przedsiębiorstw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0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40B50B-0978-417D-B0E9-356FAEE8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1ED40A-E0DF-494F-A208-6BD969BCB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Zachowania przedsiębiorstw na rynku są częściowo zdeterminowane przez strukturę rynku</a:t>
            </a:r>
          </a:p>
          <a:p>
            <a:r>
              <a:rPr lang="pl-PL" dirty="0"/>
              <a:t>Znajomość struktury rynku, w której działa przedsiębiorstwo pozwala na podejmowanie bardziej efektywnych decyzji biznesowych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17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D91CB-F4C2-4551-9439-BFD8D8F2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2D630A-13DB-4412-BC91-57459CBC2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Czarny B. Podstawy Ekonomii</a:t>
            </a:r>
          </a:p>
          <a:p>
            <a:r>
              <a:rPr lang="pl-PL" dirty="0" err="1"/>
              <a:t>Begg</a:t>
            </a:r>
            <a:r>
              <a:rPr lang="pl-PL" dirty="0"/>
              <a:t> D., Ekonomia t.1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40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0E4DE4-C60E-48BF-AB67-1D852EF1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Struktury rynku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1352DC-BDFD-4A05-931B-944B35A18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Struktura rynku to określona konfiguracja sprzedawców i nabywców</a:t>
            </a:r>
          </a:p>
          <a:p>
            <a:pPr lvl="1"/>
            <a:r>
              <a:rPr lang="pl-PL" dirty="0"/>
              <a:t> oraz odpowiadające jej prawa </a:t>
            </a:r>
            <a:r>
              <a:rPr lang="pl-PL" dirty="0" err="1"/>
              <a:t>zachowań</a:t>
            </a:r>
            <a:r>
              <a:rPr lang="pl-PL" dirty="0"/>
              <a:t>. </a:t>
            </a:r>
          </a:p>
          <a:p>
            <a:r>
              <a:rPr lang="pl-PL" dirty="0"/>
              <a:t>Faktyczne zachowania przedsiębiorstw mogą odchylać się od przedstawionych wzorców i stanowią ich mieszankę.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24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D3A36-C5E0-423E-A38C-B6D49957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struktury rynku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34D9D1-36FF-4E0E-A78E-6B8F56BE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Konkurencja doskonała</a:t>
            </a:r>
          </a:p>
          <a:p>
            <a:r>
              <a:rPr lang="pl-PL" dirty="0"/>
              <a:t>Konkurencja monopolistyczna</a:t>
            </a:r>
          </a:p>
          <a:p>
            <a:r>
              <a:rPr lang="pl-PL" dirty="0"/>
              <a:t>Oligopol</a:t>
            </a:r>
          </a:p>
          <a:p>
            <a:r>
              <a:rPr lang="pl-PL" dirty="0"/>
              <a:t>Monopol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76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BD32A-4BFB-4902-88F1-0FE8C4DD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9BD8EF8-C647-44BC-BA0B-444EB4C4A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358029"/>
              </p:ext>
            </p:extLst>
          </p:nvPr>
        </p:nvGraphicFramePr>
        <p:xfrm>
          <a:off x="1395663" y="1572126"/>
          <a:ext cx="9111917" cy="4667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3853">
                  <a:extLst>
                    <a:ext uri="{9D8B030D-6E8A-4147-A177-3AD203B41FA5}">
                      <a16:colId xmlns:a16="http://schemas.microsoft.com/office/drawing/2014/main" val="2258814000"/>
                    </a:ext>
                  </a:extLst>
                </a:gridCol>
                <a:gridCol w="1822934">
                  <a:extLst>
                    <a:ext uri="{9D8B030D-6E8A-4147-A177-3AD203B41FA5}">
                      <a16:colId xmlns:a16="http://schemas.microsoft.com/office/drawing/2014/main" val="1289901946"/>
                    </a:ext>
                  </a:extLst>
                </a:gridCol>
                <a:gridCol w="1954326">
                  <a:extLst>
                    <a:ext uri="{9D8B030D-6E8A-4147-A177-3AD203B41FA5}">
                      <a16:colId xmlns:a16="http://schemas.microsoft.com/office/drawing/2014/main" val="3924887481"/>
                    </a:ext>
                  </a:extLst>
                </a:gridCol>
                <a:gridCol w="1953407">
                  <a:extLst>
                    <a:ext uri="{9D8B030D-6E8A-4147-A177-3AD203B41FA5}">
                      <a16:colId xmlns:a16="http://schemas.microsoft.com/office/drawing/2014/main" val="2021691941"/>
                    </a:ext>
                  </a:extLst>
                </a:gridCol>
                <a:gridCol w="1557397">
                  <a:extLst>
                    <a:ext uri="{9D8B030D-6E8A-4147-A177-3AD203B41FA5}">
                      <a16:colId xmlns:a16="http://schemas.microsoft.com/office/drawing/2014/main" val="3130632526"/>
                    </a:ext>
                  </a:extLst>
                </a:gridCol>
              </a:tblGrid>
              <a:tr h="518595">
                <a:tc>
                  <a:txBody>
                    <a:bodyPr/>
                    <a:lstStyle/>
                    <a:p>
                      <a:pPr marL="2603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Cechy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dirty="0">
                          <a:effectLst/>
                        </a:rPr>
                        <a:t>Struktury rynku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78541"/>
                  </a:ext>
                </a:extLst>
              </a:tr>
              <a:tr h="1037189"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 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konkurencja doskonała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konkurencja monopolistyczna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oligopol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monopol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44491954"/>
                  </a:ext>
                </a:extLst>
              </a:tr>
              <a:tr h="518595"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Liczba firm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dirty="0">
                          <a:effectLst/>
                        </a:rPr>
                        <a:t>wiele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wiele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kilka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jedna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21894694"/>
                  </a:ext>
                </a:extLst>
              </a:tr>
              <a:tr h="1555785"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Produkt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standaryzowany (często identyczny)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dirty="0">
                          <a:effectLst/>
                        </a:rPr>
                        <a:t>zróżnicowany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częściowo zindywidu-alizowany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zindywidu-alizowany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36202919"/>
                  </a:ext>
                </a:extLst>
              </a:tr>
              <a:tr h="518595"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Wpływ na cenę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brak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ograniczony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dirty="0">
                          <a:effectLst/>
                        </a:rPr>
                        <a:t>duży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bardzo duży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75556726"/>
                  </a:ext>
                </a:extLst>
              </a:tr>
              <a:tr h="518595"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dirty="0">
                          <a:effectLst/>
                        </a:rPr>
                        <a:t>Bariery wejścia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brak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>
                          <a:effectLst/>
                        </a:rPr>
                        <a:t>brak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dirty="0">
                          <a:effectLst/>
                        </a:rPr>
                        <a:t>duże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dirty="0">
                          <a:effectLst/>
                        </a:rPr>
                        <a:t>pełne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53036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22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C1776-A090-4266-B127-E5212953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rynki różnią się od siebie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4C6EE2-7F74-4658-89B4-A9D8A1145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25054"/>
            <a:ext cx="9905999" cy="452387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korzyści skali – często technologia produkcji sprawia, że przeciętny koszt wytworzenia jednostki dobra, znacznie zmniejsza się w miarę wzrostu produkcji. </a:t>
            </a:r>
          </a:p>
          <a:p>
            <a:pPr lvl="1"/>
            <a:r>
              <a:rPr lang="pl-PL" dirty="0"/>
              <a:t>W takiej gałęzi jest miejsce dla jednego dużego producenta. </a:t>
            </a:r>
          </a:p>
          <a:p>
            <a:pPr lvl="1"/>
            <a:r>
              <a:rPr lang="pl-PL" dirty="0"/>
              <a:t>Gdyby producentów na tym rynku było wielu, każdy wytwarzałby niewielki procent sprzedaży całej gałęzi. W takim wypadku ponoszony przez niego koszt przeciętny szybko by malał wraz ze wzrostem produkcji. </a:t>
            </a:r>
          </a:p>
          <a:p>
            <a:pPr lvl="1"/>
            <a:r>
              <a:rPr lang="pl-PL" dirty="0"/>
              <a:t>Zmuszałoby to producentów do obniżania ceny w celu przejęcia klientów od konkurencji, co jest konieczne aby sprzedać więcej. Spadek kosztów przeciętnych zapewniałby opłacalność takiego działania. </a:t>
            </a:r>
          </a:p>
          <a:p>
            <a:pPr lvl="1"/>
            <a:r>
              <a:rPr lang="pl-PL" dirty="0"/>
              <a:t>Na takim rynku wojny cenowe trwałyby aż na rynku pozostałoby jedno przedsiębiorstwo.</a:t>
            </a:r>
          </a:p>
          <a:p>
            <a:r>
              <a:rPr lang="pl-PL" dirty="0"/>
              <a:t>bariery wejścia:</a:t>
            </a:r>
          </a:p>
          <a:p>
            <a:r>
              <a:rPr lang="pl-PL" dirty="0"/>
              <a:t>działania przedsiębiorstw – zmowy cenowe, innowacje - ulepszanie technologii, działania marketingowe mogą sprawić, że firmy zapewnią sobie dominującą pozycję na rynku.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00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54611F-124F-480D-8E20-FF2D9BBA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Bariery wejścia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CAFC65-281A-43F3-9A22-862D19D22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naturalne:</a:t>
            </a:r>
          </a:p>
          <a:p>
            <a:pPr lvl="1"/>
            <a:r>
              <a:rPr lang="pl-PL" dirty="0"/>
              <a:t>kapitałowe, </a:t>
            </a:r>
          </a:p>
          <a:p>
            <a:pPr lvl="1"/>
            <a:r>
              <a:rPr lang="pl-PL" dirty="0"/>
              <a:t>związane z występowaniem surowców naturalnych</a:t>
            </a:r>
          </a:p>
          <a:p>
            <a:pPr lvl="1"/>
            <a:r>
              <a:rPr lang="pl-PL" dirty="0"/>
              <a:t>licencje, patenty</a:t>
            </a:r>
          </a:p>
          <a:p>
            <a:r>
              <a:rPr lang="pl-PL" dirty="0" err="1"/>
              <a:t>państwowe-prawne</a:t>
            </a:r>
            <a:r>
              <a:rPr lang="pl-PL" dirty="0"/>
              <a:t>: koncesje, zezwolenia, ustawy chroniące monopolistę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90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12EED-38F2-4F33-8E7F-882A5598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rynku zależy również od tego jak łatwo jest zróżnicować produkt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54D37A-3279-47A9-9B0D-951FBFC5A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Niektóre produkty takie jak napoje chłodzące, ubrania, kosmetyki mogą być sprzedawane w wielu różnych odmianach i wariantach</a:t>
            </a:r>
          </a:p>
          <a:p>
            <a:r>
              <a:rPr lang="pl-PL" dirty="0"/>
              <a:t>Ziemniaka czy marchewkę nieco trudniej zróżnicować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B5566C-92D9-4A8D-A9F4-4BABFD3E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771538"/>
            <a:ext cx="4938188" cy="278001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4C5FC72-92A9-4908-A903-02F89EB97DEC}"/>
              </a:ext>
            </a:extLst>
          </p:cNvPr>
          <p:cNvSpPr txBox="1"/>
          <p:nvPr/>
        </p:nvSpPr>
        <p:spPr>
          <a:xfrm>
            <a:off x="1141412" y="6543534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Source: https://favy-jp.com/topics/604</a:t>
            </a:r>
            <a:endParaRPr lang="en-GB" sz="105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20B706-E2D4-4C9F-ABE5-E2A249A1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92" y="3771538"/>
            <a:ext cx="3596952" cy="238983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8404C56-EC07-4E11-88F1-BDACCA05D088}"/>
              </a:ext>
            </a:extLst>
          </p:cNvPr>
          <p:cNvSpPr txBox="1"/>
          <p:nvPr/>
        </p:nvSpPr>
        <p:spPr>
          <a:xfrm>
            <a:off x="7104892" y="6290900"/>
            <a:ext cx="453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Source: https://prawdaxlxplzdrowie.wordpress.com/2015/05/28/ziemniak-i-jego-wlasciwosci/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5013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8CBE8-AF44-46E6-9BDC-F88D54A7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788"/>
            <a:ext cx="9905998" cy="1478570"/>
          </a:xfrm>
        </p:spPr>
        <p:txBody>
          <a:bodyPr/>
          <a:lstStyle/>
          <a:p>
            <a:r>
              <a:rPr lang="pl-PL" dirty="0"/>
              <a:t>Przykład rynku konkurencji doskonałej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43E687-5F3C-4495-B44D-3155C36A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1AE49F-C4E4-4E68-AAA7-40216AA3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1066799"/>
            <a:ext cx="10716126" cy="56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52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270</TotalTime>
  <Words>807</Words>
  <Application>Microsoft Office PowerPoint</Application>
  <PresentationFormat>Panoramiczny</PresentationFormat>
  <Paragraphs>122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Tw Cen MT</vt:lpstr>
      <vt:lpstr>Obwód</vt:lpstr>
      <vt:lpstr>Struktury rynku</vt:lpstr>
      <vt:lpstr>Plan wykładu</vt:lpstr>
      <vt:lpstr>Struktury rynku</vt:lpstr>
      <vt:lpstr>Podstawowe struktury rynku</vt:lpstr>
      <vt:lpstr>Prezentacja programu PowerPoint</vt:lpstr>
      <vt:lpstr>Dlaczego rynki różnią się od siebie</vt:lpstr>
      <vt:lpstr>Bariery wejścia</vt:lpstr>
      <vt:lpstr>Struktura rynku zależy również od tego jak łatwo jest zróżnicować produkt</vt:lpstr>
      <vt:lpstr>Przykład rynku konkurencji doskonałej</vt:lpstr>
      <vt:lpstr>Konkurencja doskonała</vt:lpstr>
      <vt:lpstr>Konkurencja monopolistyczna</vt:lpstr>
      <vt:lpstr>Przykłady rynków konkurencji monopolistycznej</vt:lpstr>
      <vt:lpstr>Różnicowanie produktu na rynku konkurencji monopolistycznej</vt:lpstr>
      <vt:lpstr>Dochodzenie do równowagi na rynkach konkurencyjnych</vt:lpstr>
      <vt:lpstr>oligopol</vt:lpstr>
      <vt:lpstr>oligopol</vt:lpstr>
      <vt:lpstr>monopol</vt:lpstr>
      <vt:lpstr>Społeczne i ekonomiczne skutki istnienia monopoli</vt:lpstr>
      <vt:lpstr>Identyfikacja struktury rynku</vt:lpstr>
      <vt:lpstr>Problemy z identyfikacją koncentracji</vt:lpstr>
      <vt:lpstr>podsumowanie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Struktury rynku</dc:title>
  <dc:creator>Recenzent</dc:creator>
  <cp:lastModifiedBy>Recenzent</cp:lastModifiedBy>
  <cp:revision>23</cp:revision>
  <dcterms:created xsi:type="dcterms:W3CDTF">2022-02-28T14:16:59Z</dcterms:created>
  <dcterms:modified xsi:type="dcterms:W3CDTF">2022-02-28T18:47:53Z</dcterms:modified>
</cp:coreProperties>
</file>