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74" r:id="rId16"/>
    <p:sldId id="275" r:id="rId17"/>
    <p:sldId id="269" r:id="rId18"/>
    <p:sldId id="270" r:id="rId19"/>
    <p:sldId id="271" r:id="rId20"/>
    <p:sldId id="283" r:id="rId21"/>
    <p:sldId id="284" r:id="rId22"/>
    <p:sldId id="285" r:id="rId23"/>
    <p:sldId id="276" r:id="rId24"/>
    <p:sldId id="277" r:id="rId25"/>
    <p:sldId id="286" r:id="rId26"/>
    <p:sldId id="287" r:id="rId27"/>
    <p:sldId id="288" r:id="rId28"/>
    <p:sldId id="278" r:id="rId29"/>
    <p:sldId id="279" r:id="rId30"/>
    <p:sldId id="280" r:id="rId31"/>
    <p:sldId id="281" r:id="rId32"/>
    <p:sldId id="282" r:id="rId33"/>
    <p:sldId id="262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95936F-BAC9-4747-AD34-9EF296255A40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9540F20-0551-4090-9EC8-0557D8642E41}">
      <dgm:prSet/>
      <dgm:spPr>
        <a:solidFill>
          <a:schemeClr val="accent1"/>
        </a:solidFill>
      </dgm:spPr>
      <dgm:t>
        <a:bodyPr/>
        <a:lstStyle/>
        <a:p>
          <a:r>
            <a:rPr lang="pl-PL" sz="1700" b="1" i="0" dirty="0"/>
            <a:t>Przykłady przepływów dodatnich (wpływów) z działalności operacyjnej:</a:t>
          </a:r>
          <a:endParaRPr lang="en-US" sz="1700" dirty="0"/>
        </a:p>
      </dgm:t>
    </dgm:pt>
    <dgm:pt modelId="{1CCE2A7E-45DC-4205-B7A2-C5202B518CEE}" type="parTrans" cxnId="{C7B01880-4D2E-4AE5-99E4-1AE8C73FE5D2}">
      <dgm:prSet/>
      <dgm:spPr/>
      <dgm:t>
        <a:bodyPr/>
        <a:lstStyle/>
        <a:p>
          <a:endParaRPr lang="en-US"/>
        </a:p>
      </dgm:t>
    </dgm:pt>
    <dgm:pt modelId="{07FC06B7-EB12-451B-A700-3BE1EFFD36F9}" type="sibTrans" cxnId="{C7B01880-4D2E-4AE5-99E4-1AE8C73FE5D2}">
      <dgm:prSet/>
      <dgm:spPr/>
      <dgm:t>
        <a:bodyPr/>
        <a:lstStyle/>
        <a:p>
          <a:endParaRPr lang="en-US"/>
        </a:p>
      </dgm:t>
    </dgm:pt>
    <dgm:pt modelId="{EC964ACF-C5CB-4978-B06F-C21A611F3150}">
      <dgm:prSet custT="1"/>
      <dgm:spPr>
        <a:solidFill>
          <a:schemeClr val="accent1"/>
        </a:solidFill>
      </dgm:spPr>
      <dgm:t>
        <a:bodyPr/>
        <a:lstStyle/>
        <a:p>
          <a:r>
            <a:rPr lang="pl-PL" sz="1400" b="1" i="0" dirty="0"/>
            <a:t>Wpływy ze sprzedaży towarów i usług</a:t>
          </a:r>
          <a:r>
            <a:rPr lang="pl-PL" sz="1400" b="0" i="0" dirty="0"/>
            <a:t> - Główne źródło wpływów operacyjnych pochodzące ze sprzedaży produktów, towarów lub świadczenia usług.</a:t>
          </a:r>
          <a:endParaRPr lang="en-US" sz="1400" dirty="0"/>
        </a:p>
      </dgm:t>
    </dgm:pt>
    <dgm:pt modelId="{E15EB1E2-CC4C-4D64-BB4B-8DB5C29458B6}" type="parTrans" cxnId="{CCE53593-3074-49B3-92D1-0B1FED04822B}">
      <dgm:prSet/>
      <dgm:spPr/>
      <dgm:t>
        <a:bodyPr/>
        <a:lstStyle/>
        <a:p>
          <a:endParaRPr lang="en-US"/>
        </a:p>
      </dgm:t>
    </dgm:pt>
    <dgm:pt modelId="{3C673078-7ACF-4C88-AA3A-1DFFAC9E511A}" type="sibTrans" cxnId="{CCE53593-3074-49B3-92D1-0B1FED04822B}">
      <dgm:prSet/>
      <dgm:spPr/>
      <dgm:t>
        <a:bodyPr/>
        <a:lstStyle/>
        <a:p>
          <a:endParaRPr lang="en-US"/>
        </a:p>
      </dgm:t>
    </dgm:pt>
    <dgm:pt modelId="{86640EE2-7B63-4D18-8C7E-AFCA3F43331C}">
      <dgm:prSet custT="1"/>
      <dgm:spPr>
        <a:solidFill>
          <a:schemeClr val="accent1"/>
        </a:solidFill>
      </dgm:spPr>
      <dgm:t>
        <a:bodyPr/>
        <a:lstStyle/>
        <a:p>
          <a:r>
            <a:rPr lang="pl-PL" sz="1400" b="1" i="0" dirty="0"/>
            <a:t>Wpływy z tytułu należności od klientów</a:t>
          </a:r>
          <a:r>
            <a:rPr lang="pl-PL" sz="1400" b="0" i="0" dirty="0"/>
            <a:t> - Środki pieniężne otrzymane od klientów za wcześniej dostarczone towary lub usługi.</a:t>
          </a:r>
          <a:endParaRPr lang="en-US" sz="1400" dirty="0"/>
        </a:p>
      </dgm:t>
    </dgm:pt>
    <dgm:pt modelId="{6725D7DB-EED9-46EF-90C2-4A07F1B857BB}" type="parTrans" cxnId="{FDF56A6D-0111-47CF-9240-A7662EEA73B5}">
      <dgm:prSet/>
      <dgm:spPr/>
      <dgm:t>
        <a:bodyPr/>
        <a:lstStyle/>
        <a:p>
          <a:endParaRPr lang="en-US"/>
        </a:p>
      </dgm:t>
    </dgm:pt>
    <dgm:pt modelId="{ED52F2FD-59BC-4BD2-9419-143875BF3E2F}" type="sibTrans" cxnId="{FDF56A6D-0111-47CF-9240-A7662EEA73B5}">
      <dgm:prSet/>
      <dgm:spPr/>
      <dgm:t>
        <a:bodyPr/>
        <a:lstStyle/>
        <a:p>
          <a:endParaRPr lang="en-US"/>
        </a:p>
      </dgm:t>
    </dgm:pt>
    <dgm:pt modelId="{FCF408E1-F1A6-4238-9921-46921842079C}">
      <dgm:prSet custT="1"/>
      <dgm:spPr>
        <a:solidFill>
          <a:schemeClr val="accent1"/>
        </a:solidFill>
      </dgm:spPr>
      <dgm:t>
        <a:bodyPr/>
        <a:lstStyle/>
        <a:p>
          <a:r>
            <a:rPr lang="pl-PL" sz="1400" b="1" i="0" dirty="0"/>
            <a:t>Wpływy z tytułu innych operacyjnych przychodów</a:t>
          </a:r>
          <a:r>
            <a:rPr lang="pl-PL" sz="1400" b="0" i="0" dirty="0"/>
            <a:t> - Inne wpływy związane z podstawową działalnością operacyjną, np. z wynajmu powierzchni biurowych.</a:t>
          </a:r>
          <a:endParaRPr lang="en-US" sz="1400" dirty="0"/>
        </a:p>
      </dgm:t>
    </dgm:pt>
    <dgm:pt modelId="{9ADB9735-8EFE-4262-8C9B-3A8268D1789B}" type="parTrans" cxnId="{0D2593F5-DC79-43BE-BBC4-A772CF2A0D51}">
      <dgm:prSet/>
      <dgm:spPr/>
      <dgm:t>
        <a:bodyPr/>
        <a:lstStyle/>
        <a:p>
          <a:endParaRPr lang="en-US"/>
        </a:p>
      </dgm:t>
    </dgm:pt>
    <dgm:pt modelId="{7D313FC6-4DDA-446D-85BF-BAFA6694C526}" type="sibTrans" cxnId="{0D2593F5-DC79-43BE-BBC4-A772CF2A0D51}">
      <dgm:prSet/>
      <dgm:spPr/>
      <dgm:t>
        <a:bodyPr/>
        <a:lstStyle/>
        <a:p>
          <a:endParaRPr lang="en-US"/>
        </a:p>
      </dgm:t>
    </dgm:pt>
    <dgm:pt modelId="{8ADD6CB7-6C22-42CB-87E3-3BFCAA51086C}">
      <dgm:prSet/>
      <dgm:spPr/>
      <dgm:t>
        <a:bodyPr/>
        <a:lstStyle/>
        <a:p>
          <a:r>
            <a:rPr lang="pl-PL" b="1" i="0"/>
            <a:t>Przykłady przepływów ujemnych (wydatków) z działalności operacyjnej:</a:t>
          </a:r>
          <a:endParaRPr lang="en-US"/>
        </a:p>
      </dgm:t>
    </dgm:pt>
    <dgm:pt modelId="{F52CA4E1-544C-4F05-A6B2-8FD30DB37E53}" type="parTrans" cxnId="{DB0C1D72-3155-4EEB-981F-6B54D51647AF}">
      <dgm:prSet/>
      <dgm:spPr/>
      <dgm:t>
        <a:bodyPr/>
        <a:lstStyle/>
        <a:p>
          <a:endParaRPr lang="en-US"/>
        </a:p>
      </dgm:t>
    </dgm:pt>
    <dgm:pt modelId="{51AF2C1E-B687-4FF1-BFE7-EB1153FC358C}" type="sibTrans" cxnId="{DB0C1D72-3155-4EEB-981F-6B54D51647AF}">
      <dgm:prSet/>
      <dgm:spPr/>
      <dgm:t>
        <a:bodyPr/>
        <a:lstStyle/>
        <a:p>
          <a:endParaRPr lang="en-US"/>
        </a:p>
      </dgm:t>
    </dgm:pt>
    <dgm:pt modelId="{F739EA64-B1D9-4D33-B84C-1BA6C2192779}">
      <dgm:prSet/>
      <dgm:spPr/>
      <dgm:t>
        <a:bodyPr/>
        <a:lstStyle/>
        <a:p>
          <a:r>
            <a:rPr lang="pl-PL" b="1" i="0"/>
            <a:t>Wydatki na zakup towarów i materiałów</a:t>
          </a:r>
          <a:r>
            <a:rPr lang="pl-PL" b="0" i="0"/>
            <a:t> - Płatności za towary i materiały potrzebne do produkcji lub dalszej sprzedaży.</a:t>
          </a:r>
          <a:endParaRPr lang="en-US"/>
        </a:p>
      </dgm:t>
    </dgm:pt>
    <dgm:pt modelId="{47D3DD33-2F5D-44D2-BF39-FDAEED5CF89D}" type="parTrans" cxnId="{653BC0CB-6E3C-4896-BF0E-A843AE972EBF}">
      <dgm:prSet/>
      <dgm:spPr/>
      <dgm:t>
        <a:bodyPr/>
        <a:lstStyle/>
        <a:p>
          <a:endParaRPr lang="en-US"/>
        </a:p>
      </dgm:t>
    </dgm:pt>
    <dgm:pt modelId="{D9A2DF25-A27F-419B-9080-F1A022EF27F5}" type="sibTrans" cxnId="{653BC0CB-6E3C-4896-BF0E-A843AE972EBF}">
      <dgm:prSet/>
      <dgm:spPr/>
      <dgm:t>
        <a:bodyPr/>
        <a:lstStyle/>
        <a:p>
          <a:endParaRPr lang="en-US"/>
        </a:p>
      </dgm:t>
    </dgm:pt>
    <dgm:pt modelId="{C2B62F2F-C78D-4500-977D-3837940927DC}">
      <dgm:prSet/>
      <dgm:spPr/>
      <dgm:t>
        <a:bodyPr/>
        <a:lstStyle/>
        <a:p>
          <a:r>
            <a:rPr lang="pl-PL" b="1" i="0"/>
            <a:t>Wydatki na wynagrodzenia</a:t>
          </a:r>
          <a:r>
            <a:rPr lang="pl-PL" b="0" i="0"/>
            <a:t> - Wypłaty wynagrodzeń dla pracowników oraz związane z nimi składki na ubezpieczenia społeczne i inne świadczenia.</a:t>
          </a:r>
          <a:endParaRPr lang="en-US"/>
        </a:p>
      </dgm:t>
    </dgm:pt>
    <dgm:pt modelId="{7ECF66DF-1849-416B-BDA3-8EAB92F4C220}" type="parTrans" cxnId="{BF76F591-9686-4970-9B1C-8C762BAD6D7E}">
      <dgm:prSet/>
      <dgm:spPr/>
      <dgm:t>
        <a:bodyPr/>
        <a:lstStyle/>
        <a:p>
          <a:endParaRPr lang="en-US"/>
        </a:p>
      </dgm:t>
    </dgm:pt>
    <dgm:pt modelId="{85BC1E06-A9C8-4020-8460-267EDB9C1B51}" type="sibTrans" cxnId="{BF76F591-9686-4970-9B1C-8C762BAD6D7E}">
      <dgm:prSet/>
      <dgm:spPr/>
      <dgm:t>
        <a:bodyPr/>
        <a:lstStyle/>
        <a:p>
          <a:endParaRPr lang="en-US"/>
        </a:p>
      </dgm:t>
    </dgm:pt>
    <dgm:pt modelId="{7B9521B8-B720-45B8-8368-F54A0E6F25F8}">
      <dgm:prSet/>
      <dgm:spPr/>
      <dgm:t>
        <a:bodyPr/>
        <a:lstStyle/>
        <a:p>
          <a:r>
            <a:rPr lang="pl-PL" b="1" i="0"/>
            <a:t>Wydatki na czynsz i opłaty za media</a:t>
          </a:r>
          <a:r>
            <a:rPr lang="pl-PL" b="0" i="0"/>
            <a:t> - Płatności za wynajem powierzchni biurowych, magazynowych oraz opłaty za energię, wodę i inne media.</a:t>
          </a:r>
          <a:endParaRPr lang="en-US"/>
        </a:p>
      </dgm:t>
    </dgm:pt>
    <dgm:pt modelId="{1F46E8EA-E4FE-49B7-9584-0136389905B1}" type="parTrans" cxnId="{F9E820A7-52CC-4367-A61D-47BD0E558EAA}">
      <dgm:prSet/>
      <dgm:spPr/>
      <dgm:t>
        <a:bodyPr/>
        <a:lstStyle/>
        <a:p>
          <a:endParaRPr lang="en-US"/>
        </a:p>
      </dgm:t>
    </dgm:pt>
    <dgm:pt modelId="{4F50DB72-8947-41F3-845A-FF4E4C03AB0C}" type="sibTrans" cxnId="{F9E820A7-52CC-4367-A61D-47BD0E558EAA}">
      <dgm:prSet/>
      <dgm:spPr/>
      <dgm:t>
        <a:bodyPr/>
        <a:lstStyle/>
        <a:p>
          <a:endParaRPr lang="en-US"/>
        </a:p>
      </dgm:t>
    </dgm:pt>
    <dgm:pt modelId="{4FF4F145-6EF7-44D4-8B08-F818D18BFC1C}">
      <dgm:prSet/>
      <dgm:spPr/>
      <dgm:t>
        <a:bodyPr/>
        <a:lstStyle/>
        <a:p>
          <a:r>
            <a:rPr lang="pl-PL" b="1" i="0"/>
            <a:t>Wydatki na usługi zewnętrzne</a:t>
          </a:r>
          <a:r>
            <a:rPr lang="pl-PL" b="0" i="0"/>
            <a:t> - Płatności za usługi świadczone przez zewnętrzne firmy, np. usługi transportowe, konsultingowe, marketingowe.</a:t>
          </a:r>
          <a:endParaRPr lang="en-US"/>
        </a:p>
      </dgm:t>
    </dgm:pt>
    <dgm:pt modelId="{B1E29C27-AA5B-46F3-80DA-ED5898A17A28}" type="parTrans" cxnId="{AB7EAED6-79A4-419E-8042-33CBAC3029C2}">
      <dgm:prSet/>
      <dgm:spPr/>
      <dgm:t>
        <a:bodyPr/>
        <a:lstStyle/>
        <a:p>
          <a:endParaRPr lang="en-US"/>
        </a:p>
      </dgm:t>
    </dgm:pt>
    <dgm:pt modelId="{EDEA012F-789E-4F5E-ACF7-AB1F361976CC}" type="sibTrans" cxnId="{AB7EAED6-79A4-419E-8042-33CBAC3029C2}">
      <dgm:prSet/>
      <dgm:spPr/>
      <dgm:t>
        <a:bodyPr/>
        <a:lstStyle/>
        <a:p>
          <a:endParaRPr lang="en-US"/>
        </a:p>
      </dgm:t>
    </dgm:pt>
    <dgm:pt modelId="{9199620D-D5C6-4D73-9E5E-5D5B87F6F8DF}" type="pres">
      <dgm:prSet presAssocID="{DC95936F-BAC9-4747-AD34-9EF296255A40}" presName="diagram" presStyleCnt="0">
        <dgm:presLayoutVars>
          <dgm:dir/>
          <dgm:resizeHandles val="exact"/>
        </dgm:presLayoutVars>
      </dgm:prSet>
      <dgm:spPr/>
    </dgm:pt>
    <dgm:pt modelId="{487A67B6-87A1-45A5-AD72-C552538D188B}" type="pres">
      <dgm:prSet presAssocID="{09540F20-0551-4090-9EC8-0557D8642E41}" presName="node" presStyleLbl="node1" presStyleIdx="0" presStyleCnt="2">
        <dgm:presLayoutVars>
          <dgm:bulletEnabled val="1"/>
        </dgm:presLayoutVars>
      </dgm:prSet>
      <dgm:spPr/>
    </dgm:pt>
    <dgm:pt modelId="{DD20DC80-378E-4857-B6AA-123E90B85D41}" type="pres">
      <dgm:prSet presAssocID="{07FC06B7-EB12-451B-A700-3BE1EFFD36F9}" presName="sibTrans" presStyleCnt="0"/>
      <dgm:spPr/>
    </dgm:pt>
    <dgm:pt modelId="{261259EC-95B6-42BC-A6D7-ABA0F577BD32}" type="pres">
      <dgm:prSet presAssocID="{8ADD6CB7-6C22-42CB-87E3-3BFCAA51086C}" presName="node" presStyleLbl="node1" presStyleIdx="1" presStyleCnt="2">
        <dgm:presLayoutVars>
          <dgm:bulletEnabled val="1"/>
        </dgm:presLayoutVars>
      </dgm:prSet>
      <dgm:spPr/>
    </dgm:pt>
  </dgm:ptLst>
  <dgm:cxnLst>
    <dgm:cxn modelId="{9EEB8E23-8EDC-4DE8-B4AC-C8FDA1975462}" type="presOf" srcId="{86640EE2-7B63-4D18-8C7E-AFCA3F43331C}" destId="{487A67B6-87A1-45A5-AD72-C552538D188B}" srcOrd="0" destOrd="2" presId="urn:microsoft.com/office/officeart/2005/8/layout/default"/>
    <dgm:cxn modelId="{F34B065F-7252-4159-89E1-2B1E0683B5F0}" type="presOf" srcId="{EC964ACF-C5CB-4978-B06F-C21A611F3150}" destId="{487A67B6-87A1-45A5-AD72-C552538D188B}" srcOrd="0" destOrd="1" presId="urn:microsoft.com/office/officeart/2005/8/layout/default"/>
    <dgm:cxn modelId="{FDF56A6D-0111-47CF-9240-A7662EEA73B5}" srcId="{09540F20-0551-4090-9EC8-0557D8642E41}" destId="{86640EE2-7B63-4D18-8C7E-AFCA3F43331C}" srcOrd="1" destOrd="0" parTransId="{6725D7DB-EED9-46EF-90C2-4A07F1B857BB}" sibTransId="{ED52F2FD-59BC-4BD2-9419-143875BF3E2F}"/>
    <dgm:cxn modelId="{DB0C1D72-3155-4EEB-981F-6B54D51647AF}" srcId="{DC95936F-BAC9-4747-AD34-9EF296255A40}" destId="{8ADD6CB7-6C22-42CB-87E3-3BFCAA51086C}" srcOrd="1" destOrd="0" parTransId="{F52CA4E1-544C-4F05-A6B2-8FD30DB37E53}" sibTransId="{51AF2C1E-B687-4FF1-BFE7-EB1153FC358C}"/>
    <dgm:cxn modelId="{C32D4074-E129-4AD7-8697-50F440127B2F}" type="presOf" srcId="{F739EA64-B1D9-4D33-B84C-1BA6C2192779}" destId="{261259EC-95B6-42BC-A6D7-ABA0F577BD32}" srcOrd="0" destOrd="1" presId="urn:microsoft.com/office/officeart/2005/8/layout/default"/>
    <dgm:cxn modelId="{BDA6BD7A-DE77-42CE-815F-4A69E4311074}" type="presOf" srcId="{09540F20-0551-4090-9EC8-0557D8642E41}" destId="{487A67B6-87A1-45A5-AD72-C552538D188B}" srcOrd="0" destOrd="0" presId="urn:microsoft.com/office/officeart/2005/8/layout/default"/>
    <dgm:cxn modelId="{C7B01880-4D2E-4AE5-99E4-1AE8C73FE5D2}" srcId="{DC95936F-BAC9-4747-AD34-9EF296255A40}" destId="{09540F20-0551-4090-9EC8-0557D8642E41}" srcOrd="0" destOrd="0" parTransId="{1CCE2A7E-45DC-4205-B7A2-C5202B518CEE}" sibTransId="{07FC06B7-EB12-451B-A700-3BE1EFFD36F9}"/>
    <dgm:cxn modelId="{4444AD8E-9528-4DAC-B06A-81C12002917A}" type="presOf" srcId="{4FF4F145-6EF7-44D4-8B08-F818D18BFC1C}" destId="{261259EC-95B6-42BC-A6D7-ABA0F577BD32}" srcOrd="0" destOrd="4" presId="urn:microsoft.com/office/officeart/2005/8/layout/default"/>
    <dgm:cxn modelId="{BF76F591-9686-4970-9B1C-8C762BAD6D7E}" srcId="{8ADD6CB7-6C22-42CB-87E3-3BFCAA51086C}" destId="{C2B62F2F-C78D-4500-977D-3837940927DC}" srcOrd="1" destOrd="0" parTransId="{7ECF66DF-1849-416B-BDA3-8EAB92F4C220}" sibTransId="{85BC1E06-A9C8-4020-8460-267EDB9C1B51}"/>
    <dgm:cxn modelId="{CCE53593-3074-49B3-92D1-0B1FED04822B}" srcId="{09540F20-0551-4090-9EC8-0557D8642E41}" destId="{EC964ACF-C5CB-4978-B06F-C21A611F3150}" srcOrd="0" destOrd="0" parTransId="{E15EB1E2-CC4C-4D64-BB4B-8DB5C29458B6}" sibTransId="{3C673078-7ACF-4C88-AA3A-1DFFAC9E511A}"/>
    <dgm:cxn modelId="{CA896B9B-0AD3-4B19-A56E-3F084E951FF1}" type="presOf" srcId="{DC95936F-BAC9-4747-AD34-9EF296255A40}" destId="{9199620D-D5C6-4D73-9E5E-5D5B87F6F8DF}" srcOrd="0" destOrd="0" presId="urn:microsoft.com/office/officeart/2005/8/layout/default"/>
    <dgm:cxn modelId="{47FC30A1-0CEB-4FD4-85DF-5FE72B3254AC}" type="presOf" srcId="{8ADD6CB7-6C22-42CB-87E3-3BFCAA51086C}" destId="{261259EC-95B6-42BC-A6D7-ABA0F577BD32}" srcOrd="0" destOrd="0" presId="urn:microsoft.com/office/officeart/2005/8/layout/default"/>
    <dgm:cxn modelId="{3550F1A6-B6D7-4F83-91BF-91B8AFCA02F8}" type="presOf" srcId="{C2B62F2F-C78D-4500-977D-3837940927DC}" destId="{261259EC-95B6-42BC-A6D7-ABA0F577BD32}" srcOrd="0" destOrd="2" presId="urn:microsoft.com/office/officeart/2005/8/layout/default"/>
    <dgm:cxn modelId="{F9E820A7-52CC-4367-A61D-47BD0E558EAA}" srcId="{8ADD6CB7-6C22-42CB-87E3-3BFCAA51086C}" destId="{7B9521B8-B720-45B8-8368-F54A0E6F25F8}" srcOrd="2" destOrd="0" parTransId="{1F46E8EA-E4FE-49B7-9584-0136389905B1}" sibTransId="{4F50DB72-8947-41F3-845A-FF4E4C03AB0C}"/>
    <dgm:cxn modelId="{63AAC3BD-5A7F-4448-AD61-024A74D07EA9}" type="presOf" srcId="{FCF408E1-F1A6-4238-9921-46921842079C}" destId="{487A67B6-87A1-45A5-AD72-C552538D188B}" srcOrd="0" destOrd="3" presId="urn:microsoft.com/office/officeart/2005/8/layout/default"/>
    <dgm:cxn modelId="{653BC0CB-6E3C-4896-BF0E-A843AE972EBF}" srcId="{8ADD6CB7-6C22-42CB-87E3-3BFCAA51086C}" destId="{F739EA64-B1D9-4D33-B84C-1BA6C2192779}" srcOrd="0" destOrd="0" parTransId="{47D3DD33-2F5D-44D2-BF39-FDAEED5CF89D}" sibTransId="{D9A2DF25-A27F-419B-9080-F1A022EF27F5}"/>
    <dgm:cxn modelId="{AB7EAED6-79A4-419E-8042-33CBAC3029C2}" srcId="{8ADD6CB7-6C22-42CB-87E3-3BFCAA51086C}" destId="{4FF4F145-6EF7-44D4-8B08-F818D18BFC1C}" srcOrd="3" destOrd="0" parTransId="{B1E29C27-AA5B-46F3-80DA-ED5898A17A28}" sibTransId="{EDEA012F-789E-4F5E-ACF7-AB1F361976CC}"/>
    <dgm:cxn modelId="{04D9D9DE-FB11-4AD7-9A5A-BA87473FD13F}" type="presOf" srcId="{7B9521B8-B720-45B8-8368-F54A0E6F25F8}" destId="{261259EC-95B6-42BC-A6D7-ABA0F577BD32}" srcOrd="0" destOrd="3" presId="urn:microsoft.com/office/officeart/2005/8/layout/default"/>
    <dgm:cxn modelId="{0D2593F5-DC79-43BE-BBC4-A772CF2A0D51}" srcId="{09540F20-0551-4090-9EC8-0557D8642E41}" destId="{FCF408E1-F1A6-4238-9921-46921842079C}" srcOrd="2" destOrd="0" parTransId="{9ADB9735-8EFE-4262-8C9B-3A8268D1789B}" sibTransId="{7D313FC6-4DDA-446D-85BF-BAFA6694C526}"/>
    <dgm:cxn modelId="{52651423-C32C-4B90-B43B-8B65CD26F381}" type="presParOf" srcId="{9199620D-D5C6-4D73-9E5E-5D5B87F6F8DF}" destId="{487A67B6-87A1-45A5-AD72-C552538D188B}" srcOrd="0" destOrd="0" presId="urn:microsoft.com/office/officeart/2005/8/layout/default"/>
    <dgm:cxn modelId="{DDA3F5DD-0573-4FE1-B85A-0E22C521EC2A}" type="presParOf" srcId="{9199620D-D5C6-4D73-9E5E-5D5B87F6F8DF}" destId="{DD20DC80-378E-4857-B6AA-123E90B85D41}" srcOrd="1" destOrd="0" presId="urn:microsoft.com/office/officeart/2005/8/layout/default"/>
    <dgm:cxn modelId="{D5BE600A-3A4B-4972-B94B-0DF289DB46CE}" type="presParOf" srcId="{9199620D-D5C6-4D73-9E5E-5D5B87F6F8DF}" destId="{261259EC-95B6-42BC-A6D7-ABA0F577BD3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D4274C-86C6-40AA-9A42-B67F5FB5D66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4771493-4621-46F9-8FD7-775F895C5C50}">
      <dgm:prSet/>
      <dgm:spPr/>
      <dgm:t>
        <a:bodyPr/>
        <a:lstStyle/>
        <a:p>
          <a:r>
            <a:rPr lang="pl-PL" b="1" i="0"/>
            <a:t>Przykłady przepływów dodatnich (wpływów) z działalności inwestycyjnej:</a:t>
          </a:r>
          <a:endParaRPr lang="en-GB"/>
        </a:p>
      </dgm:t>
    </dgm:pt>
    <dgm:pt modelId="{967F20E8-84A1-43D6-BD3C-30250C672F9B}" type="parTrans" cxnId="{9B0C0389-DA96-47F5-ADA7-0BCA22A5F896}">
      <dgm:prSet/>
      <dgm:spPr/>
      <dgm:t>
        <a:bodyPr/>
        <a:lstStyle/>
        <a:p>
          <a:endParaRPr lang="en-GB"/>
        </a:p>
      </dgm:t>
    </dgm:pt>
    <dgm:pt modelId="{8D1395E9-720A-47DB-9587-F9933B4BE4B7}" type="sibTrans" cxnId="{9B0C0389-DA96-47F5-ADA7-0BCA22A5F896}">
      <dgm:prSet/>
      <dgm:spPr/>
      <dgm:t>
        <a:bodyPr/>
        <a:lstStyle/>
        <a:p>
          <a:endParaRPr lang="en-GB"/>
        </a:p>
      </dgm:t>
    </dgm:pt>
    <dgm:pt modelId="{F55038A9-EEE1-46BB-84EA-5A286F178F68}">
      <dgm:prSet/>
      <dgm:spPr/>
      <dgm:t>
        <a:bodyPr/>
        <a:lstStyle/>
        <a:p>
          <a:r>
            <a:rPr lang="pl-PL" b="1" i="0"/>
            <a:t>Wpływy ze sprzedaży aktywów trwałych</a:t>
          </a:r>
          <a:r>
            <a:rPr lang="pl-PL" b="0" i="0"/>
            <a:t> - Środki pieniężne uzyskane ze sprzedaży nieruchomości, maszyn, urządzeń i innych środków trwałych.</a:t>
          </a:r>
          <a:endParaRPr lang="en-GB"/>
        </a:p>
      </dgm:t>
    </dgm:pt>
    <dgm:pt modelId="{91CDACEB-7E70-4CC5-A839-9648769C207B}" type="parTrans" cxnId="{D2EEB469-A4A3-425B-965A-6DC679D504A6}">
      <dgm:prSet/>
      <dgm:spPr/>
      <dgm:t>
        <a:bodyPr/>
        <a:lstStyle/>
        <a:p>
          <a:endParaRPr lang="en-GB"/>
        </a:p>
      </dgm:t>
    </dgm:pt>
    <dgm:pt modelId="{483F4D9B-1B6C-4732-85F1-30AABED1CE9A}" type="sibTrans" cxnId="{D2EEB469-A4A3-425B-965A-6DC679D504A6}">
      <dgm:prSet/>
      <dgm:spPr/>
      <dgm:t>
        <a:bodyPr/>
        <a:lstStyle/>
        <a:p>
          <a:endParaRPr lang="en-GB"/>
        </a:p>
      </dgm:t>
    </dgm:pt>
    <dgm:pt modelId="{B3DD517C-DDFD-412F-B9DB-D23204F7309E}">
      <dgm:prSet/>
      <dgm:spPr/>
      <dgm:t>
        <a:bodyPr/>
        <a:lstStyle/>
        <a:p>
          <a:r>
            <a:rPr lang="pl-PL" b="1" i="0"/>
            <a:t>Wpływy ze sprzedaży inwestycji finansowych</a:t>
          </a:r>
          <a:r>
            <a:rPr lang="pl-PL" b="0" i="0"/>
            <a:t> - Środki pieniężne uzyskane ze sprzedaży akcji, obligacji i innych instrumentów finansowych.</a:t>
          </a:r>
          <a:endParaRPr lang="en-GB"/>
        </a:p>
      </dgm:t>
    </dgm:pt>
    <dgm:pt modelId="{51A65C26-CAF7-48BF-A399-D878E972D177}" type="parTrans" cxnId="{3E9EFC7A-8220-4845-A5E1-D4FD5EDC8C46}">
      <dgm:prSet/>
      <dgm:spPr/>
      <dgm:t>
        <a:bodyPr/>
        <a:lstStyle/>
        <a:p>
          <a:endParaRPr lang="en-GB"/>
        </a:p>
      </dgm:t>
    </dgm:pt>
    <dgm:pt modelId="{ECFDC76E-648F-444B-B6BF-C212801178BE}" type="sibTrans" cxnId="{3E9EFC7A-8220-4845-A5E1-D4FD5EDC8C46}">
      <dgm:prSet/>
      <dgm:spPr/>
      <dgm:t>
        <a:bodyPr/>
        <a:lstStyle/>
        <a:p>
          <a:endParaRPr lang="en-GB"/>
        </a:p>
      </dgm:t>
    </dgm:pt>
    <dgm:pt modelId="{070B2AD8-35C2-4B11-8047-E5FC1453873E}">
      <dgm:prSet/>
      <dgm:spPr/>
      <dgm:t>
        <a:bodyPr/>
        <a:lstStyle/>
        <a:p>
          <a:r>
            <a:rPr lang="pl-PL" b="1" i="0"/>
            <a:t>Wpływy z tytułu spłaty udzielonych pożyczek</a:t>
          </a:r>
          <a:r>
            <a:rPr lang="pl-PL" b="0" i="0"/>
            <a:t> - Środki pieniężne otrzymane z tytułu spłaty pożyczek udzielonych innym podmiotom.</a:t>
          </a:r>
          <a:endParaRPr lang="en-GB"/>
        </a:p>
      </dgm:t>
    </dgm:pt>
    <dgm:pt modelId="{3210EBA6-BD00-4DD4-9DFD-582813DEABE5}" type="parTrans" cxnId="{F9786813-5D4A-4D68-A59F-49D93FB7DD5B}">
      <dgm:prSet/>
      <dgm:spPr/>
      <dgm:t>
        <a:bodyPr/>
        <a:lstStyle/>
        <a:p>
          <a:endParaRPr lang="en-GB"/>
        </a:p>
      </dgm:t>
    </dgm:pt>
    <dgm:pt modelId="{1760A0A6-D937-4E87-9DD9-E9BA2231BCD5}" type="sibTrans" cxnId="{F9786813-5D4A-4D68-A59F-49D93FB7DD5B}">
      <dgm:prSet/>
      <dgm:spPr/>
      <dgm:t>
        <a:bodyPr/>
        <a:lstStyle/>
        <a:p>
          <a:endParaRPr lang="en-GB"/>
        </a:p>
      </dgm:t>
    </dgm:pt>
    <dgm:pt modelId="{CF665504-3DF2-44B1-BE5E-95C4C25BF2E5}">
      <dgm:prSet/>
      <dgm:spPr/>
      <dgm:t>
        <a:bodyPr/>
        <a:lstStyle/>
        <a:p>
          <a:r>
            <a:rPr lang="pl-PL" b="1" i="0"/>
            <a:t>Wpływy z tytułu odsetek i dywidend z inwestycji finansowych</a:t>
          </a:r>
          <a:r>
            <a:rPr lang="pl-PL" b="0" i="0"/>
            <a:t> - Odsetki i dywidendy otrzymane z inwestycji finansowych, takich jak lokaty bankowe, obligacje czy akcje.</a:t>
          </a:r>
          <a:endParaRPr lang="en-GB"/>
        </a:p>
      </dgm:t>
    </dgm:pt>
    <dgm:pt modelId="{2C52A57C-AD93-41A1-A0DD-091BA6D1757F}" type="parTrans" cxnId="{73977175-7E0F-49E6-9572-EB6E0BB8F93F}">
      <dgm:prSet/>
      <dgm:spPr/>
      <dgm:t>
        <a:bodyPr/>
        <a:lstStyle/>
        <a:p>
          <a:endParaRPr lang="en-GB"/>
        </a:p>
      </dgm:t>
    </dgm:pt>
    <dgm:pt modelId="{D7D3CFFF-1E44-4435-AEF2-A3A23F236A11}" type="sibTrans" cxnId="{73977175-7E0F-49E6-9572-EB6E0BB8F93F}">
      <dgm:prSet/>
      <dgm:spPr/>
      <dgm:t>
        <a:bodyPr/>
        <a:lstStyle/>
        <a:p>
          <a:endParaRPr lang="en-GB"/>
        </a:p>
      </dgm:t>
    </dgm:pt>
    <dgm:pt modelId="{B118C78B-7B0C-48C7-AA57-E88BE4C1EC62}">
      <dgm:prSet/>
      <dgm:spPr>
        <a:solidFill>
          <a:schemeClr val="accent3"/>
        </a:solidFill>
      </dgm:spPr>
      <dgm:t>
        <a:bodyPr/>
        <a:lstStyle/>
        <a:p>
          <a:r>
            <a:rPr lang="pl-PL" b="1" i="0" dirty="0"/>
            <a:t>Przykłady przepływów ujemnych (wydatków) z działalności inwestycyjnej:</a:t>
          </a:r>
          <a:endParaRPr lang="en-GB" dirty="0"/>
        </a:p>
      </dgm:t>
    </dgm:pt>
    <dgm:pt modelId="{B657EC86-5777-41FC-B43C-94CCB34F1140}" type="parTrans" cxnId="{D223D8BF-4D47-4BED-9ADF-F2B23C96B9D6}">
      <dgm:prSet/>
      <dgm:spPr/>
      <dgm:t>
        <a:bodyPr/>
        <a:lstStyle/>
        <a:p>
          <a:endParaRPr lang="en-GB"/>
        </a:p>
      </dgm:t>
    </dgm:pt>
    <dgm:pt modelId="{4F856E3D-1435-4A76-BBD1-876CFD66C0A1}" type="sibTrans" cxnId="{D223D8BF-4D47-4BED-9ADF-F2B23C96B9D6}">
      <dgm:prSet/>
      <dgm:spPr/>
      <dgm:t>
        <a:bodyPr/>
        <a:lstStyle/>
        <a:p>
          <a:endParaRPr lang="en-GB"/>
        </a:p>
      </dgm:t>
    </dgm:pt>
    <dgm:pt modelId="{FEA1E755-95F6-444D-B068-CD0E079DA0AE}">
      <dgm:prSet/>
      <dgm:spPr/>
      <dgm:t>
        <a:bodyPr/>
        <a:lstStyle/>
        <a:p>
          <a:r>
            <a:rPr lang="pl-PL" b="1" i="0"/>
            <a:t>Wydatki na zakup aktywów trwałych</a:t>
          </a:r>
          <a:r>
            <a:rPr lang="pl-PL" b="0" i="0"/>
            <a:t> - Środki pieniężne wydane na zakup nieruchomości, maszyn, urządzeń i innych środków trwałych.</a:t>
          </a:r>
          <a:endParaRPr lang="en-GB"/>
        </a:p>
      </dgm:t>
    </dgm:pt>
    <dgm:pt modelId="{1CFB4AE1-AA34-4763-88EF-2E8C5BCFBE56}" type="parTrans" cxnId="{21374CE9-60D8-4A3A-99D0-F487F0E792F4}">
      <dgm:prSet/>
      <dgm:spPr/>
      <dgm:t>
        <a:bodyPr/>
        <a:lstStyle/>
        <a:p>
          <a:endParaRPr lang="en-GB"/>
        </a:p>
      </dgm:t>
    </dgm:pt>
    <dgm:pt modelId="{A34FC99C-F731-4318-A7E7-7F299BC98B2E}" type="sibTrans" cxnId="{21374CE9-60D8-4A3A-99D0-F487F0E792F4}">
      <dgm:prSet/>
      <dgm:spPr/>
      <dgm:t>
        <a:bodyPr/>
        <a:lstStyle/>
        <a:p>
          <a:endParaRPr lang="en-GB"/>
        </a:p>
      </dgm:t>
    </dgm:pt>
    <dgm:pt modelId="{0658D0F7-A4D1-4AD9-831E-8FAE760CB7D2}">
      <dgm:prSet/>
      <dgm:spPr/>
      <dgm:t>
        <a:bodyPr/>
        <a:lstStyle/>
        <a:p>
          <a:r>
            <a:rPr lang="pl-PL" b="1" i="0"/>
            <a:t>Wydatki na zakup inwestycji finansowych</a:t>
          </a:r>
          <a:r>
            <a:rPr lang="pl-PL" b="0" i="0"/>
            <a:t> - Środki pieniężne wydane na zakup akcji, obligacji i innych instrumentów finansowych.</a:t>
          </a:r>
          <a:endParaRPr lang="en-GB"/>
        </a:p>
      </dgm:t>
    </dgm:pt>
    <dgm:pt modelId="{3F820223-9B70-4292-9CAD-5F45BFEA7666}" type="parTrans" cxnId="{89457C62-7E6C-49EF-971F-6DE625441D44}">
      <dgm:prSet/>
      <dgm:spPr/>
      <dgm:t>
        <a:bodyPr/>
        <a:lstStyle/>
        <a:p>
          <a:endParaRPr lang="en-GB"/>
        </a:p>
      </dgm:t>
    </dgm:pt>
    <dgm:pt modelId="{F65B4587-BAD4-4A52-A23B-18718EAC7431}" type="sibTrans" cxnId="{89457C62-7E6C-49EF-971F-6DE625441D44}">
      <dgm:prSet/>
      <dgm:spPr/>
      <dgm:t>
        <a:bodyPr/>
        <a:lstStyle/>
        <a:p>
          <a:endParaRPr lang="en-GB"/>
        </a:p>
      </dgm:t>
    </dgm:pt>
    <dgm:pt modelId="{69C80C13-96E5-405B-AAE2-CFD681379D02}">
      <dgm:prSet/>
      <dgm:spPr/>
      <dgm:t>
        <a:bodyPr/>
        <a:lstStyle/>
        <a:p>
          <a:r>
            <a:rPr lang="pl-PL" b="1" i="0" dirty="0"/>
            <a:t>Wydatki na udzielenie pożyczek innym podmiotom</a:t>
          </a:r>
          <a:r>
            <a:rPr lang="pl-PL" b="0" i="0" dirty="0"/>
            <a:t> - Środki pieniężne przeznaczone na udzielenie pożyczek innym podmiotom.</a:t>
          </a:r>
          <a:endParaRPr lang="en-GB" dirty="0"/>
        </a:p>
      </dgm:t>
    </dgm:pt>
    <dgm:pt modelId="{FD3550D3-3A74-44DD-A3BA-2EA17AB22523}" type="parTrans" cxnId="{4EC076ED-D566-415A-B69A-C4AE291D71C9}">
      <dgm:prSet/>
      <dgm:spPr/>
      <dgm:t>
        <a:bodyPr/>
        <a:lstStyle/>
        <a:p>
          <a:endParaRPr lang="en-GB"/>
        </a:p>
      </dgm:t>
    </dgm:pt>
    <dgm:pt modelId="{8D4F159B-EA4A-4581-AC42-72B0FD191450}" type="sibTrans" cxnId="{4EC076ED-D566-415A-B69A-C4AE291D71C9}">
      <dgm:prSet/>
      <dgm:spPr/>
      <dgm:t>
        <a:bodyPr/>
        <a:lstStyle/>
        <a:p>
          <a:endParaRPr lang="en-GB"/>
        </a:p>
      </dgm:t>
    </dgm:pt>
    <dgm:pt modelId="{1AC63C86-A3E1-4523-8DA8-EBEAEBA3776A}">
      <dgm:prSet/>
      <dgm:spPr/>
      <dgm:t>
        <a:bodyPr/>
        <a:lstStyle/>
        <a:p>
          <a:r>
            <a:rPr lang="pl-PL" b="1" i="0"/>
            <a:t>Wydatki na rozwój długoterminowych projektów</a:t>
          </a:r>
          <a:r>
            <a:rPr lang="pl-PL" b="0" i="0"/>
            <a:t> - Środki pieniężne wydane na rozwój nowych produktów, technologii lub innych długoterminowych projektów inwestycyjnych.</a:t>
          </a:r>
          <a:endParaRPr lang="en-GB"/>
        </a:p>
      </dgm:t>
    </dgm:pt>
    <dgm:pt modelId="{BB47DBCE-2A26-4DEE-B8AA-0D270FA995C6}" type="parTrans" cxnId="{DD19C883-83AA-4A44-8D1F-57B3C099A1B3}">
      <dgm:prSet/>
      <dgm:spPr/>
      <dgm:t>
        <a:bodyPr/>
        <a:lstStyle/>
        <a:p>
          <a:endParaRPr lang="en-GB"/>
        </a:p>
      </dgm:t>
    </dgm:pt>
    <dgm:pt modelId="{9B20E59E-866A-406A-8A34-5F6684095CF3}" type="sibTrans" cxnId="{DD19C883-83AA-4A44-8D1F-57B3C099A1B3}">
      <dgm:prSet/>
      <dgm:spPr/>
      <dgm:t>
        <a:bodyPr/>
        <a:lstStyle/>
        <a:p>
          <a:endParaRPr lang="en-GB"/>
        </a:p>
      </dgm:t>
    </dgm:pt>
    <dgm:pt modelId="{95BB13A0-64FF-4B84-A21C-D410CB96D186}" type="pres">
      <dgm:prSet presAssocID="{BCD4274C-86C6-40AA-9A42-B67F5FB5D66D}" presName="Name0" presStyleCnt="0">
        <dgm:presLayoutVars>
          <dgm:dir/>
          <dgm:animLvl val="lvl"/>
          <dgm:resizeHandles val="exact"/>
        </dgm:presLayoutVars>
      </dgm:prSet>
      <dgm:spPr/>
    </dgm:pt>
    <dgm:pt modelId="{384798A5-5FDD-4495-B1F5-0067D7495270}" type="pres">
      <dgm:prSet presAssocID="{84771493-4621-46F9-8FD7-775F895C5C50}" presName="composite" presStyleCnt="0"/>
      <dgm:spPr/>
    </dgm:pt>
    <dgm:pt modelId="{30CB1497-A07C-463F-98F5-44D91756A4AD}" type="pres">
      <dgm:prSet presAssocID="{84771493-4621-46F9-8FD7-775F895C5C5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11B41F0-52E2-4687-BCE6-CE9FF545A073}" type="pres">
      <dgm:prSet presAssocID="{84771493-4621-46F9-8FD7-775F895C5C50}" presName="desTx" presStyleLbl="alignAccFollowNode1" presStyleIdx="0" presStyleCnt="2">
        <dgm:presLayoutVars>
          <dgm:bulletEnabled val="1"/>
        </dgm:presLayoutVars>
      </dgm:prSet>
      <dgm:spPr/>
    </dgm:pt>
    <dgm:pt modelId="{5F49E962-9DF1-4A23-B519-2F1AC44B9CAB}" type="pres">
      <dgm:prSet presAssocID="{8D1395E9-720A-47DB-9587-F9933B4BE4B7}" presName="space" presStyleCnt="0"/>
      <dgm:spPr/>
    </dgm:pt>
    <dgm:pt modelId="{7A74D1B1-6ABA-4879-BFBE-C01CCB263932}" type="pres">
      <dgm:prSet presAssocID="{B118C78B-7B0C-48C7-AA57-E88BE4C1EC62}" presName="composite" presStyleCnt="0"/>
      <dgm:spPr/>
    </dgm:pt>
    <dgm:pt modelId="{E48F0BC6-9DC6-41DD-821D-6DF215BAF5DD}" type="pres">
      <dgm:prSet presAssocID="{B118C78B-7B0C-48C7-AA57-E88BE4C1EC6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0895BE7-EF47-45A4-BCB1-6D196C607512}" type="pres">
      <dgm:prSet presAssocID="{B118C78B-7B0C-48C7-AA57-E88BE4C1EC6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5F82906-B6F8-42B1-9FEC-5872A5624694}" type="presOf" srcId="{84771493-4621-46F9-8FD7-775F895C5C50}" destId="{30CB1497-A07C-463F-98F5-44D91756A4AD}" srcOrd="0" destOrd="0" presId="urn:microsoft.com/office/officeart/2005/8/layout/hList1"/>
    <dgm:cxn modelId="{36D25C12-F54A-4B7A-94FF-12E1DD1B635D}" type="presOf" srcId="{1AC63C86-A3E1-4523-8DA8-EBEAEBA3776A}" destId="{A0895BE7-EF47-45A4-BCB1-6D196C607512}" srcOrd="0" destOrd="3" presId="urn:microsoft.com/office/officeart/2005/8/layout/hList1"/>
    <dgm:cxn modelId="{3B380713-47B5-4DB2-A656-C3206F75E088}" type="presOf" srcId="{B118C78B-7B0C-48C7-AA57-E88BE4C1EC62}" destId="{E48F0BC6-9DC6-41DD-821D-6DF215BAF5DD}" srcOrd="0" destOrd="0" presId="urn:microsoft.com/office/officeart/2005/8/layout/hList1"/>
    <dgm:cxn modelId="{F9786813-5D4A-4D68-A59F-49D93FB7DD5B}" srcId="{84771493-4621-46F9-8FD7-775F895C5C50}" destId="{070B2AD8-35C2-4B11-8047-E5FC1453873E}" srcOrd="2" destOrd="0" parTransId="{3210EBA6-BD00-4DD4-9DFD-582813DEABE5}" sibTransId="{1760A0A6-D937-4E87-9DD9-E9BA2231BCD5}"/>
    <dgm:cxn modelId="{67D7445C-5271-48CB-B571-6E099B10A5E6}" type="presOf" srcId="{0658D0F7-A4D1-4AD9-831E-8FAE760CB7D2}" destId="{A0895BE7-EF47-45A4-BCB1-6D196C607512}" srcOrd="0" destOrd="1" presId="urn:microsoft.com/office/officeart/2005/8/layout/hList1"/>
    <dgm:cxn modelId="{89457C62-7E6C-49EF-971F-6DE625441D44}" srcId="{B118C78B-7B0C-48C7-AA57-E88BE4C1EC62}" destId="{0658D0F7-A4D1-4AD9-831E-8FAE760CB7D2}" srcOrd="1" destOrd="0" parTransId="{3F820223-9B70-4292-9CAD-5F45BFEA7666}" sibTransId="{F65B4587-BAD4-4A52-A23B-18718EAC7431}"/>
    <dgm:cxn modelId="{D2EEB469-A4A3-425B-965A-6DC679D504A6}" srcId="{84771493-4621-46F9-8FD7-775F895C5C50}" destId="{F55038A9-EEE1-46BB-84EA-5A286F178F68}" srcOrd="0" destOrd="0" parTransId="{91CDACEB-7E70-4CC5-A839-9648769C207B}" sibTransId="{483F4D9B-1B6C-4732-85F1-30AABED1CE9A}"/>
    <dgm:cxn modelId="{579E6471-4DA0-479F-96F4-2444A9635AD1}" type="presOf" srcId="{CF665504-3DF2-44B1-BE5E-95C4C25BF2E5}" destId="{311B41F0-52E2-4687-BCE6-CE9FF545A073}" srcOrd="0" destOrd="3" presId="urn:microsoft.com/office/officeart/2005/8/layout/hList1"/>
    <dgm:cxn modelId="{73977175-7E0F-49E6-9572-EB6E0BB8F93F}" srcId="{84771493-4621-46F9-8FD7-775F895C5C50}" destId="{CF665504-3DF2-44B1-BE5E-95C4C25BF2E5}" srcOrd="3" destOrd="0" parTransId="{2C52A57C-AD93-41A1-A0DD-091BA6D1757F}" sibTransId="{D7D3CFFF-1E44-4435-AEF2-A3A23F236A11}"/>
    <dgm:cxn modelId="{E6AFC256-7A36-41D0-9CC6-AC6004DA555C}" type="presOf" srcId="{070B2AD8-35C2-4B11-8047-E5FC1453873E}" destId="{311B41F0-52E2-4687-BCE6-CE9FF545A073}" srcOrd="0" destOrd="2" presId="urn:microsoft.com/office/officeart/2005/8/layout/hList1"/>
    <dgm:cxn modelId="{C1C46F78-DE4B-4D1F-914F-7FDF21E7BE5E}" type="presOf" srcId="{69C80C13-96E5-405B-AAE2-CFD681379D02}" destId="{A0895BE7-EF47-45A4-BCB1-6D196C607512}" srcOrd="0" destOrd="2" presId="urn:microsoft.com/office/officeart/2005/8/layout/hList1"/>
    <dgm:cxn modelId="{BD8EB278-8C1E-4586-88A8-6F57C6FFEE2B}" type="presOf" srcId="{FEA1E755-95F6-444D-B068-CD0E079DA0AE}" destId="{A0895BE7-EF47-45A4-BCB1-6D196C607512}" srcOrd="0" destOrd="0" presId="urn:microsoft.com/office/officeart/2005/8/layout/hList1"/>
    <dgm:cxn modelId="{3E9EFC7A-8220-4845-A5E1-D4FD5EDC8C46}" srcId="{84771493-4621-46F9-8FD7-775F895C5C50}" destId="{B3DD517C-DDFD-412F-B9DB-D23204F7309E}" srcOrd="1" destOrd="0" parTransId="{51A65C26-CAF7-48BF-A399-D878E972D177}" sibTransId="{ECFDC76E-648F-444B-B6BF-C212801178BE}"/>
    <dgm:cxn modelId="{DD19C883-83AA-4A44-8D1F-57B3C099A1B3}" srcId="{B118C78B-7B0C-48C7-AA57-E88BE4C1EC62}" destId="{1AC63C86-A3E1-4523-8DA8-EBEAEBA3776A}" srcOrd="3" destOrd="0" parTransId="{BB47DBCE-2A26-4DEE-B8AA-0D270FA995C6}" sibTransId="{9B20E59E-866A-406A-8A34-5F6684095CF3}"/>
    <dgm:cxn modelId="{9B0C0389-DA96-47F5-ADA7-0BCA22A5F896}" srcId="{BCD4274C-86C6-40AA-9A42-B67F5FB5D66D}" destId="{84771493-4621-46F9-8FD7-775F895C5C50}" srcOrd="0" destOrd="0" parTransId="{967F20E8-84A1-43D6-BD3C-30250C672F9B}" sibTransId="{8D1395E9-720A-47DB-9587-F9933B4BE4B7}"/>
    <dgm:cxn modelId="{898304A6-902F-4DA9-980C-189A89639657}" type="presOf" srcId="{B3DD517C-DDFD-412F-B9DB-D23204F7309E}" destId="{311B41F0-52E2-4687-BCE6-CE9FF545A073}" srcOrd="0" destOrd="1" presId="urn:microsoft.com/office/officeart/2005/8/layout/hList1"/>
    <dgm:cxn modelId="{FED3D4BC-E9AB-43E6-949D-444B8F3B1DB5}" type="presOf" srcId="{F55038A9-EEE1-46BB-84EA-5A286F178F68}" destId="{311B41F0-52E2-4687-BCE6-CE9FF545A073}" srcOrd="0" destOrd="0" presId="urn:microsoft.com/office/officeart/2005/8/layout/hList1"/>
    <dgm:cxn modelId="{D223D8BF-4D47-4BED-9ADF-F2B23C96B9D6}" srcId="{BCD4274C-86C6-40AA-9A42-B67F5FB5D66D}" destId="{B118C78B-7B0C-48C7-AA57-E88BE4C1EC62}" srcOrd="1" destOrd="0" parTransId="{B657EC86-5777-41FC-B43C-94CCB34F1140}" sibTransId="{4F856E3D-1435-4A76-BBD1-876CFD66C0A1}"/>
    <dgm:cxn modelId="{B5F532D6-6B9C-4B35-91BA-6043AEE31637}" type="presOf" srcId="{BCD4274C-86C6-40AA-9A42-B67F5FB5D66D}" destId="{95BB13A0-64FF-4B84-A21C-D410CB96D186}" srcOrd="0" destOrd="0" presId="urn:microsoft.com/office/officeart/2005/8/layout/hList1"/>
    <dgm:cxn modelId="{21374CE9-60D8-4A3A-99D0-F487F0E792F4}" srcId="{B118C78B-7B0C-48C7-AA57-E88BE4C1EC62}" destId="{FEA1E755-95F6-444D-B068-CD0E079DA0AE}" srcOrd="0" destOrd="0" parTransId="{1CFB4AE1-AA34-4763-88EF-2E8C5BCFBE56}" sibTransId="{A34FC99C-F731-4318-A7E7-7F299BC98B2E}"/>
    <dgm:cxn modelId="{4EC076ED-D566-415A-B69A-C4AE291D71C9}" srcId="{B118C78B-7B0C-48C7-AA57-E88BE4C1EC62}" destId="{69C80C13-96E5-405B-AAE2-CFD681379D02}" srcOrd="2" destOrd="0" parTransId="{FD3550D3-3A74-44DD-A3BA-2EA17AB22523}" sibTransId="{8D4F159B-EA4A-4581-AC42-72B0FD191450}"/>
    <dgm:cxn modelId="{0EBCEB8C-11D5-4D05-94BF-6BBB277E2C30}" type="presParOf" srcId="{95BB13A0-64FF-4B84-A21C-D410CB96D186}" destId="{384798A5-5FDD-4495-B1F5-0067D7495270}" srcOrd="0" destOrd="0" presId="urn:microsoft.com/office/officeart/2005/8/layout/hList1"/>
    <dgm:cxn modelId="{9E3D386A-A740-4490-8A94-C4E67028759F}" type="presParOf" srcId="{384798A5-5FDD-4495-B1F5-0067D7495270}" destId="{30CB1497-A07C-463F-98F5-44D91756A4AD}" srcOrd="0" destOrd="0" presId="urn:microsoft.com/office/officeart/2005/8/layout/hList1"/>
    <dgm:cxn modelId="{1072DBBA-426A-49C1-BCDA-10494C20CB0B}" type="presParOf" srcId="{384798A5-5FDD-4495-B1F5-0067D7495270}" destId="{311B41F0-52E2-4687-BCE6-CE9FF545A073}" srcOrd="1" destOrd="0" presId="urn:microsoft.com/office/officeart/2005/8/layout/hList1"/>
    <dgm:cxn modelId="{4573DAF3-2F94-4B03-8DDA-2C389CEE4ADE}" type="presParOf" srcId="{95BB13A0-64FF-4B84-A21C-D410CB96D186}" destId="{5F49E962-9DF1-4A23-B519-2F1AC44B9CAB}" srcOrd="1" destOrd="0" presId="urn:microsoft.com/office/officeart/2005/8/layout/hList1"/>
    <dgm:cxn modelId="{6892AE1C-9A63-4BFE-B740-64DCA8283662}" type="presParOf" srcId="{95BB13A0-64FF-4B84-A21C-D410CB96D186}" destId="{7A74D1B1-6ABA-4879-BFBE-C01CCB263932}" srcOrd="2" destOrd="0" presId="urn:microsoft.com/office/officeart/2005/8/layout/hList1"/>
    <dgm:cxn modelId="{57D10306-A4EB-4D26-8386-9B77271491B7}" type="presParOf" srcId="{7A74D1B1-6ABA-4879-BFBE-C01CCB263932}" destId="{E48F0BC6-9DC6-41DD-821D-6DF215BAF5DD}" srcOrd="0" destOrd="0" presId="urn:microsoft.com/office/officeart/2005/8/layout/hList1"/>
    <dgm:cxn modelId="{5DF3EF6E-D942-497C-91E5-50622BC5100D}" type="presParOf" srcId="{7A74D1B1-6ABA-4879-BFBE-C01CCB263932}" destId="{A0895BE7-EF47-45A4-BCB1-6D196C60751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6FF65A-EA54-4DD0-BA1B-06C7C58EBBD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6B88A7B-A676-49FD-B14E-C866DAA275BF}">
      <dgm:prSet/>
      <dgm:spPr/>
      <dgm:t>
        <a:bodyPr/>
        <a:lstStyle/>
        <a:p>
          <a:r>
            <a:rPr lang="pl-PL" b="1" i="0"/>
            <a:t>Przykłady przepływów dodatnich (wpływów) z działalności finansowej:</a:t>
          </a:r>
          <a:endParaRPr lang="en-GB"/>
        </a:p>
      </dgm:t>
    </dgm:pt>
    <dgm:pt modelId="{A1CA9568-AA57-4C3B-9C60-0A65B823F203}" type="parTrans" cxnId="{47B12C52-E65C-4216-A70A-AAB33D81AA70}">
      <dgm:prSet/>
      <dgm:spPr/>
      <dgm:t>
        <a:bodyPr/>
        <a:lstStyle/>
        <a:p>
          <a:endParaRPr lang="en-GB"/>
        </a:p>
      </dgm:t>
    </dgm:pt>
    <dgm:pt modelId="{1098B010-FB72-4A5E-BEED-F1C0CB8BB80C}" type="sibTrans" cxnId="{47B12C52-E65C-4216-A70A-AAB33D81AA70}">
      <dgm:prSet/>
      <dgm:spPr/>
      <dgm:t>
        <a:bodyPr/>
        <a:lstStyle/>
        <a:p>
          <a:endParaRPr lang="en-GB"/>
        </a:p>
      </dgm:t>
    </dgm:pt>
    <dgm:pt modelId="{F137CF78-8C26-4633-812E-896D7B31622C}">
      <dgm:prSet/>
      <dgm:spPr/>
      <dgm:t>
        <a:bodyPr/>
        <a:lstStyle/>
        <a:p>
          <a:r>
            <a:rPr lang="pl-PL" b="1" i="0"/>
            <a:t>Wpływy z emisji akcji</a:t>
          </a:r>
          <a:r>
            <a:rPr lang="pl-PL" b="0" i="0"/>
            <a:t> - Środki pieniężne uzyskane z emisji nowych akcji przedsiębiorstwa.</a:t>
          </a:r>
          <a:endParaRPr lang="en-GB"/>
        </a:p>
      </dgm:t>
    </dgm:pt>
    <dgm:pt modelId="{763761E4-CCAD-4FC7-A653-D94D3FDF8D4F}" type="parTrans" cxnId="{349947DB-0243-4A4B-8117-BD36217E37DA}">
      <dgm:prSet/>
      <dgm:spPr/>
      <dgm:t>
        <a:bodyPr/>
        <a:lstStyle/>
        <a:p>
          <a:endParaRPr lang="en-GB"/>
        </a:p>
      </dgm:t>
    </dgm:pt>
    <dgm:pt modelId="{324BE1E0-9D7E-4625-B083-E15B4E1CB191}" type="sibTrans" cxnId="{349947DB-0243-4A4B-8117-BD36217E37DA}">
      <dgm:prSet/>
      <dgm:spPr/>
      <dgm:t>
        <a:bodyPr/>
        <a:lstStyle/>
        <a:p>
          <a:endParaRPr lang="en-GB"/>
        </a:p>
      </dgm:t>
    </dgm:pt>
    <dgm:pt modelId="{9F800F8E-99DB-4263-9111-940D38F38002}">
      <dgm:prSet/>
      <dgm:spPr/>
      <dgm:t>
        <a:bodyPr/>
        <a:lstStyle/>
        <a:p>
          <a:r>
            <a:rPr lang="pl-PL" b="1" i="0" dirty="0"/>
            <a:t>Wpływy z emisji obligacji</a:t>
          </a:r>
          <a:r>
            <a:rPr lang="pl-PL" b="0" i="0" dirty="0"/>
            <a:t> - Środki pieniężne uzyskane z emisji obligacji przez przedsiębiorstwo.</a:t>
          </a:r>
          <a:endParaRPr lang="en-GB" dirty="0"/>
        </a:p>
      </dgm:t>
    </dgm:pt>
    <dgm:pt modelId="{7DEA3D7F-F1E7-4B62-8AE3-166E3D9B4D2A}" type="parTrans" cxnId="{C47113FE-436F-4697-9B20-AA7EB4230439}">
      <dgm:prSet/>
      <dgm:spPr/>
      <dgm:t>
        <a:bodyPr/>
        <a:lstStyle/>
        <a:p>
          <a:endParaRPr lang="en-GB"/>
        </a:p>
      </dgm:t>
    </dgm:pt>
    <dgm:pt modelId="{AEDC46B4-22D5-4059-AB59-6E11FD7A9EA0}" type="sibTrans" cxnId="{C47113FE-436F-4697-9B20-AA7EB4230439}">
      <dgm:prSet/>
      <dgm:spPr/>
      <dgm:t>
        <a:bodyPr/>
        <a:lstStyle/>
        <a:p>
          <a:endParaRPr lang="en-GB"/>
        </a:p>
      </dgm:t>
    </dgm:pt>
    <dgm:pt modelId="{0B35F047-DA3C-4980-8203-D95FB985AB90}">
      <dgm:prSet/>
      <dgm:spPr/>
      <dgm:t>
        <a:bodyPr/>
        <a:lstStyle/>
        <a:p>
          <a:r>
            <a:rPr lang="pl-PL" b="1" i="0" dirty="0"/>
            <a:t>Wpływy z zaciągnięcia kredytów i pożyczek</a:t>
          </a:r>
          <a:r>
            <a:rPr lang="pl-PL" b="0" i="0" dirty="0"/>
            <a:t> - Środki pieniężne uzyskane z zaciągnięcia kredytów i pożyczek od banków i innych instytucji finansowych.</a:t>
          </a:r>
          <a:endParaRPr lang="en-GB" dirty="0"/>
        </a:p>
      </dgm:t>
    </dgm:pt>
    <dgm:pt modelId="{31472AAC-10A6-4DBA-A9AC-3870EAAE7059}" type="parTrans" cxnId="{F1EE04C4-3283-4467-891D-D57724538A81}">
      <dgm:prSet/>
      <dgm:spPr/>
      <dgm:t>
        <a:bodyPr/>
        <a:lstStyle/>
        <a:p>
          <a:endParaRPr lang="en-GB"/>
        </a:p>
      </dgm:t>
    </dgm:pt>
    <dgm:pt modelId="{CD154122-8543-420E-8D28-440106292B85}" type="sibTrans" cxnId="{F1EE04C4-3283-4467-891D-D57724538A81}">
      <dgm:prSet/>
      <dgm:spPr/>
      <dgm:t>
        <a:bodyPr/>
        <a:lstStyle/>
        <a:p>
          <a:endParaRPr lang="en-GB"/>
        </a:p>
      </dgm:t>
    </dgm:pt>
    <dgm:pt modelId="{56C64833-1B40-4090-BD40-A3EAD4A71E25}">
      <dgm:prSet/>
      <dgm:spPr>
        <a:solidFill>
          <a:schemeClr val="accent3"/>
        </a:solidFill>
      </dgm:spPr>
      <dgm:t>
        <a:bodyPr/>
        <a:lstStyle/>
        <a:p>
          <a:r>
            <a:rPr lang="pl-PL" b="1" i="0"/>
            <a:t>Przykłady przepływów ujemnych (wydatków) z działalności finansowej:</a:t>
          </a:r>
          <a:endParaRPr lang="en-GB"/>
        </a:p>
      </dgm:t>
    </dgm:pt>
    <dgm:pt modelId="{98B6E9F4-D9BC-4A07-A20C-3875BDEA143D}" type="parTrans" cxnId="{1099A1CC-7406-44FB-9616-D1D702A1DA4D}">
      <dgm:prSet/>
      <dgm:spPr/>
      <dgm:t>
        <a:bodyPr/>
        <a:lstStyle/>
        <a:p>
          <a:endParaRPr lang="en-GB"/>
        </a:p>
      </dgm:t>
    </dgm:pt>
    <dgm:pt modelId="{5D1C250A-B5EF-4E58-A6FE-A0869A58F3D3}" type="sibTrans" cxnId="{1099A1CC-7406-44FB-9616-D1D702A1DA4D}">
      <dgm:prSet/>
      <dgm:spPr/>
      <dgm:t>
        <a:bodyPr/>
        <a:lstStyle/>
        <a:p>
          <a:endParaRPr lang="en-GB"/>
        </a:p>
      </dgm:t>
    </dgm:pt>
    <dgm:pt modelId="{0EB20CC4-E73F-4FD2-9292-FD47CE015516}">
      <dgm:prSet/>
      <dgm:spPr/>
      <dgm:t>
        <a:bodyPr/>
        <a:lstStyle/>
        <a:p>
          <a:r>
            <a:rPr lang="pl-PL" b="1" i="0"/>
            <a:t>Wydatki na spłatę kredytów i pożyczek</a:t>
          </a:r>
          <a:r>
            <a:rPr lang="pl-PL" b="0" i="0"/>
            <a:t> - Środki pieniężne przeznaczone na spłatę zaciągniętych wcześniej kredytów i pożyczek.</a:t>
          </a:r>
          <a:endParaRPr lang="en-GB"/>
        </a:p>
      </dgm:t>
    </dgm:pt>
    <dgm:pt modelId="{A0CA6E0D-19AD-4FCE-9027-1D8965C6E8FB}" type="parTrans" cxnId="{D791814A-8BC2-41E1-863B-9E63AA145693}">
      <dgm:prSet/>
      <dgm:spPr/>
      <dgm:t>
        <a:bodyPr/>
        <a:lstStyle/>
        <a:p>
          <a:endParaRPr lang="en-GB"/>
        </a:p>
      </dgm:t>
    </dgm:pt>
    <dgm:pt modelId="{B2CCC57A-63D9-489C-A4C3-3AA6D1B999BF}" type="sibTrans" cxnId="{D791814A-8BC2-41E1-863B-9E63AA145693}">
      <dgm:prSet/>
      <dgm:spPr/>
      <dgm:t>
        <a:bodyPr/>
        <a:lstStyle/>
        <a:p>
          <a:endParaRPr lang="en-GB"/>
        </a:p>
      </dgm:t>
    </dgm:pt>
    <dgm:pt modelId="{E818C55F-A7FE-4FE8-BBC7-31EBFABB6AF3}">
      <dgm:prSet/>
      <dgm:spPr/>
      <dgm:t>
        <a:bodyPr/>
        <a:lstStyle/>
        <a:p>
          <a:r>
            <a:rPr lang="pl-PL" b="1" i="0"/>
            <a:t>Wydatki na wypłatę dywidend</a:t>
          </a:r>
          <a:r>
            <a:rPr lang="pl-PL" b="0" i="0"/>
            <a:t> - Środki pieniężne przeznaczone na wypłatę dywidend dla akcjonariuszy.</a:t>
          </a:r>
          <a:endParaRPr lang="en-GB"/>
        </a:p>
      </dgm:t>
    </dgm:pt>
    <dgm:pt modelId="{FC4540F0-1992-4229-B50E-7AFE8336510C}" type="parTrans" cxnId="{9DB376F1-347D-4E4E-A454-4ED52E42E7C9}">
      <dgm:prSet/>
      <dgm:spPr/>
      <dgm:t>
        <a:bodyPr/>
        <a:lstStyle/>
        <a:p>
          <a:endParaRPr lang="en-GB"/>
        </a:p>
      </dgm:t>
    </dgm:pt>
    <dgm:pt modelId="{F5C97628-8D05-4C5C-BCC1-5340EAF1D58F}" type="sibTrans" cxnId="{9DB376F1-347D-4E4E-A454-4ED52E42E7C9}">
      <dgm:prSet/>
      <dgm:spPr/>
      <dgm:t>
        <a:bodyPr/>
        <a:lstStyle/>
        <a:p>
          <a:endParaRPr lang="en-GB"/>
        </a:p>
      </dgm:t>
    </dgm:pt>
    <dgm:pt modelId="{2D098C6D-B099-403A-84D2-4534D5B97AD1}">
      <dgm:prSet/>
      <dgm:spPr/>
      <dgm:t>
        <a:bodyPr/>
        <a:lstStyle/>
        <a:p>
          <a:r>
            <a:rPr lang="pl-PL" b="1" i="0"/>
            <a:t>Wydatki na wykup akcji własnych</a:t>
          </a:r>
          <a:r>
            <a:rPr lang="pl-PL" b="0" i="0"/>
            <a:t> - Środki pieniężne wydane na wykup akcji własnych przedsiębiorstwa z rynku.</a:t>
          </a:r>
          <a:endParaRPr lang="en-GB"/>
        </a:p>
      </dgm:t>
    </dgm:pt>
    <dgm:pt modelId="{89BD87E3-7051-45FA-9571-2634DA6BAD26}" type="parTrans" cxnId="{9727B33B-6D9A-41A2-9C0B-BEB270C3CC8D}">
      <dgm:prSet/>
      <dgm:spPr/>
      <dgm:t>
        <a:bodyPr/>
        <a:lstStyle/>
        <a:p>
          <a:endParaRPr lang="en-GB"/>
        </a:p>
      </dgm:t>
    </dgm:pt>
    <dgm:pt modelId="{EA2B4FC6-5278-4F05-ABF3-9415A8A8C944}" type="sibTrans" cxnId="{9727B33B-6D9A-41A2-9C0B-BEB270C3CC8D}">
      <dgm:prSet/>
      <dgm:spPr/>
      <dgm:t>
        <a:bodyPr/>
        <a:lstStyle/>
        <a:p>
          <a:endParaRPr lang="en-GB"/>
        </a:p>
      </dgm:t>
    </dgm:pt>
    <dgm:pt modelId="{B413C983-2A0C-45EA-9F5D-C51C429557CC}">
      <dgm:prSet/>
      <dgm:spPr/>
      <dgm:t>
        <a:bodyPr/>
        <a:lstStyle/>
        <a:p>
          <a:r>
            <a:rPr lang="pl-PL" b="1" i="0"/>
            <a:t>Wydatki na spłatę obligacji</a:t>
          </a:r>
          <a:r>
            <a:rPr lang="pl-PL" b="0" i="0"/>
            <a:t> - Środki pieniężne przeznaczone na spłatę wyemitowanych wcześniej obligacji.</a:t>
          </a:r>
          <a:endParaRPr lang="en-GB"/>
        </a:p>
      </dgm:t>
    </dgm:pt>
    <dgm:pt modelId="{7F6CBA16-BAB0-4106-AD56-703C12743611}" type="parTrans" cxnId="{DF4FAC2A-3A6A-4C58-A36F-1E2D25B26B33}">
      <dgm:prSet/>
      <dgm:spPr/>
      <dgm:t>
        <a:bodyPr/>
        <a:lstStyle/>
        <a:p>
          <a:endParaRPr lang="en-GB"/>
        </a:p>
      </dgm:t>
    </dgm:pt>
    <dgm:pt modelId="{5E7C1ABB-ED74-4587-A495-B3DB74DD77CC}" type="sibTrans" cxnId="{DF4FAC2A-3A6A-4C58-A36F-1E2D25B26B33}">
      <dgm:prSet/>
      <dgm:spPr/>
      <dgm:t>
        <a:bodyPr/>
        <a:lstStyle/>
        <a:p>
          <a:endParaRPr lang="en-GB"/>
        </a:p>
      </dgm:t>
    </dgm:pt>
    <dgm:pt modelId="{8061B14D-8EF1-48DC-BEE7-FDE01F8BD6ED}" type="pres">
      <dgm:prSet presAssocID="{0A6FF65A-EA54-4DD0-BA1B-06C7C58EBBD2}" presName="Name0" presStyleCnt="0">
        <dgm:presLayoutVars>
          <dgm:dir/>
          <dgm:animLvl val="lvl"/>
          <dgm:resizeHandles val="exact"/>
        </dgm:presLayoutVars>
      </dgm:prSet>
      <dgm:spPr/>
    </dgm:pt>
    <dgm:pt modelId="{75BC9E0A-E810-44FA-9523-C5C490D182DD}" type="pres">
      <dgm:prSet presAssocID="{F6B88A7B-A676-49FD-B14E-C866DAA275BF}" presName="composite" presStyleCnt="0"/>
      <dgm:spPr/>
    </dgm:pt>
    <dgm:pt modelId="{596ACAFC-2EED-4B7D-82F5-13E031F53F54}" type="pres">
      <dgm:prSet presAssocID="{F6B88A7B-A676-49FD-B14E-C866DAA275B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911FC42D-8AE8-4A2F-979D-7236A5A9ABDF}" type="pres">
      <dgm:prSet presAssocID="{F6B88A7B-A676-49FD-B14E-C866DAA275BF}" presName="desTx" presStyleLbl="alignAccFollowNode1" presStyleIdx="0" presStyleCnt="2">
        <dgm:presLayoutVars>
          <dgm:bulletEnabled val="1"/>
        </dgm:presLayoutVars>
      </dgm:prSet>
      <dgm:spPr/>
    </dgm:pt>
    <dgm:pt modelId="{2007865A-A65D-4B33-B247-1B8944777B59}" type="pres">
      <dgm:prSet presAssocID="{1098B010-FB72-4A5E-BEED-F1C0CB8BB80C}" presName="space" presStyleCnt="0"/>
      <dgm:spPr/>
    </dgm:pt>
    <dgm:pt modelId="{47A4330F-0BBC-439D-ADA3-E3F9B5E3BBDD}" type="pres">
      <dgm:prSet presAssocID="{56C64833-1B40-4090-BD40-A3EAD4A71E25}" presName="composite" presStyleCnt="0"/>
      <dgm:spPr/>
    </dgm:pt>
    <dgm:pt modelId="{7361A4C0-8DF7-4B9B-AFAD-603D65FBC1CC}" type="pres">
      <dgm:prSet presAssocID="{56C64833-1B40-4090-BD40-A3EAD4A71E2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6853D83-CDAC-4A60-A877-431E5EF69E7F}" type="pres">
      <dgm:prSet presAssocID="{56C64833-1B40-4090-BD40-A3EAD4A71E2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C83B01B-E05D-4208-A1B2-D5E8CF3E7696}" type="presOf" srcId="{9F800F8E-99DB-4263-9111-940D38F38002}" destId="{911FC42D-8AE8-4A2F-979D-7236A5A9ABDF}" srcOrd="0" destOrd="1" presId="urn:microsoft.com/office/officeart/2005/8/layout/hList1"/>
    <dgm:cxn modelId="{DF4FAC2A-3A6A-4C58-A36F-1E2D25B26B33}" srcId="{56C64833-1B40-4090-BD40-A3EAD4A71E25}" destId="{B413C983-2A0C-45EA-9F5D-C51C429557CC}" srcOrd="3" destOrd="0" parTransId="{7F6CBA16-BAB0-4106-AD56-703C12743611}" sibTransId="{5E7C1ABB-ED74-4587-A495-B3DB74DD77CC}"/>
    <dgm:cxn modelId="{C8307A2C-9D66-4812-97F2-0C77D239B3F9}" type="presOf" srcId="{0EB20CC4-E73F-4FD2-9292-FD47CE015516}" destId="{26853D83-CDAC-4A60-A877-431E5EF69E7F}" srcOrd="0" destOrd="0" presId="urn:microsoft.com/office/officeart/2005/8/layout/hList1"/>
    <dgm:cxn modelId="{F400812E-6AD4-4715-9177-4BAAA6CDF7F2}" type="presOf" srcId="{F137CF78-8C26-4633-812E-896D7B31622C}" destId="{911FC42D-8AE8-4A2F-979D-7236A5A9ABDF}" srcOrd="0" destOrd="0" presId="urn:microsoft.com/office/officeart/2005/8/layout/hList1"/>
    <dgm:cxn modelId="{9727B33B-6D9A-41A2-9C0B-BEB270C3CC8D}" srcId="{56C64833-1B40-4090-BD40-A3EAD4A71E25}" destId="{2D098C6D-B099-403A-84D2-4534D5B97AD1}" srcOrd="2" destOrd="0" parTransId="{89BD87E3-7051-45FA-9571-2634DA6BAD26}" sibTransId="{EA2B4FC6-5278-4F05-ABF3-9415A8A8C944}"/>
    <dgm:cxn modelId="{B6C3A15F-10D9-43FD-A545-ABAEF8543621}" type="presOf" srcId="{2D098C6D-B099-403A-84D2-4534D5B97AD1}" destId="{26853D83-CDAC-4A60-A877-431E5EF69E7F}" srcOrd="0" destOrd="2" presId="urn:microsoft.com/office/officeart/2005/8/layout/hList1"/>
    <dgm:cxn modelId="{9B2E6160-4118-4DA2-808A-753E2723619F}" type="presOf" srcId="{B413C983-2A0C-45EA-9F5D-C51C429557CC}" destId="{26853D83-CDAC-4A60-A877-431E5EF69E7F}" srcOrd="0" destOrd="3" presId="urn:microsoft.com/office/officeart/2005/8/layout/hList1"/>
    <dgm:cxn modelId="{D791814A-8BC2-41E1-863B-9E63AA145693}" srcId="{56C64833-1B40-4090-BD40-A3EAD4A71E25}" destId="{0EB20CC4-E73F-4FD2-9292-FD47CE015516}" srcOrd="0" destOrd="0" parTransId="{A0CA6E0D-19AD-4FCE-9027-1D8965C6E8FB}" sibTransId="{B2CCC57A-63D9-489C-A4C3-3AA6D1B999BF}"/>
    <dgm:cxn modelId="{FDF1664F-143B-4896-8F16-2620BBC92694}" type="presOf" srcId="{56C64833-1B40-4090-BD40-A3EAD4A71E25}" destId="{7361A4C0-8DF7-4B9B-AFAD-603D65FBC1CC}" srcOrd="0" destOrd="0" presId="urn:microsoft.com/office/officeart/2005/8/layout/hList1"/>
    <dgm:cxn modelId="{47B12C52-E65C-4216-A70A-AAB33D81AA70}" srcId="{0A6FF65A-EA54-4DD0-BA1B-06C7C58EBBD2}" destId="{F6B88A7B-A676-49FD-B14E-C866DAA275BF}" srcOrd="0" destOrd="0" parTransId="{A1CA9568-AA57-4C3B-9C60-0A65B823F203}" sibTransId="{1098B010-FB72-4A5E-BEED-F1C0CB8BB80C}"/>
    <dgm:cxn modelId="{FF694983-5AF8-45A9-B36D-0332B5F0535A}" type="presOf" srcId="{F6B88A7B-A676-49FD-B14E-C866DAA275BF}" destId="{596ACAFC-2EED-4B7D-82F5-13E031F53F54}" srcOrd="0" destOrd="0" presId="urn:microsoft.com/office/officeart/2005/8/layout/hList1"/>
    <dgm:cxn modelId="{3E8E3F9C-A5CD-4854-B930-360F58D2A2C8}" type="presOf" srcId="{0B35F047-DA3C-4980-8203-D95FB985AB90}" destId="{911FC42D-8AE8-4A2F-979D-7236A5A9ABDF}" srcOrd="0" destOrd="2" presId="urn:microsoft.com/office/officeart/2005/8/layout/hList1"/>
    <dgm:cxn modelId="{F1EE04C4-3283-4467-891D-D57724538A81}" srcId="{F6B88A7B-A676-49FD-B14E-C866DAA275BF}" destId="{0B35F047-DA3C-4980-8203-D95FB985AB90}" srcOrd="2" destOrd="0" parTransId="{31472AAC-10A6-4DBA-A9AC-3870EAAE7059}" sibTransId="{CD154122-8543-420E-8D28-440106292B85}"/>
    <dgm:cxn modelId="{1099A1CC-7406-44FB-9616-D1D702A1DA4D}" srcId="{0A6FF65A-EA54-4DD0-BA1B-06C7C58EBBD2}" destId="{56C64833-1B40-4090-BD40-A3EAD4A71E25}" srcOrd="1" destOrd="0" parTransId="{98B6E9F4-D9BC-4A07-A20C-3875BDEA143D}" sibTransId="{5D1C250A-B5EF-4E58-A6FE-A0869A58F3D3}"/>
    <dgm:cxn modelId="{349947DB-0243-4A4B-8117-BD36217E37DA}" srcId="{F6B88A7B-A676-49FD-B14E-C866DAA275BF}" destId="{F137CF78-8C26-4633-812E-896D7B31622C}" srcOrd="0" destOrd="0" parTransId="{763761E4-CCAD-4FC7-A653-D94D3FDF8D4F}" sibTransId="{324BE1E0-9D7E-4625-B083-E15B4E1CB191}"/>
    <dgm:cxn modelId="{F11EDEDE-152E-4828-9B62-A5CEE5EA6ED0}" type="presOf" srcId="{0A6FF65A-EA54-4DD0-BA1B-06C7C58EBBD2}" destId="{8061B14D-8EF1-48DC-BEE7-FDE01F8BD6ED}" srcOrd="0" destOrd="0" presId="urn:microsoft.com/office/officeart/2005/8/layout/hList1"/>
    <dgm:cxn modelId="{6EDC23EE-FD4D-4164-9286-C9AF7219E66B}" type="presOf" srcId="{E818C55F-A7FE-4FE8-BBC7-31EBFABB6AF3}" destId="{26853D83-CDAC-4A60-A877-431E5EF69E7F}" srcOrd="0" destOrd="1" presId="urn:microsoft.com/office/officeart/2005/8/layout/hList1"/>
    <dgm:cxn modelId="{9DB376F1-347D-4E4E-A454-4ED52E42E7C9}" srcId="{56C64833-1B40-4090-BD40-A3EAD4A71E25}" destId="{E818C55F-A7FE-4FE8-BBC7-31EBFABB6AF3}" srcOrd="1" destOrd="0" parTransId="{FC4540F0-1992-4229-B50E-7AFE8336510C}" sibTransId="{F5C97628-8D05-4C5C-BCC1-5340EAF1D58F}"/>
    <dgm:cxn modelId="{C47113FE-436F-4697-9B20-AA7EB4230439}" srcId="{F6B88A7B-A676-49FD-B14E-C866DAA275BF}" destId="{9F800F8E-99DB-4263-9111-940D38F38002}" srcOrd="1" destOrd="0" parTransId="{7DEA3D7F-F1E7-4B62-8AE3-166E3D9B4D2A}" sibTransId="{AEDC46B4-22D5-4059-AB59-6E11FD7A9EA0}"/>
    <dgm:cxn modelId="{304D0BCC-80C7-40D8-BD8C-5E4811FEB685}" type="presParOf" srcId="{8061B14D-8EF1-48DC-BEE7-FDE01F8BD6ED}" destId="{75BC9E0A-E810-44FA-9523-C5C490D182DD}" srcOrd="0" destOrd="0" presId="urn:microsoft.com/office/officeart/2005/8/layout/hList1"/>
    <dgm:cxn modelId="{264F2FA9-ED9B-4D23-92C3-EA5204C898FE}" type="presParOf" srcId="{75BC9E0A-E810-44FA-9523-C5C490D182DD}" destId="{596ACAFC-2EED-4B7D-82F5-13E031F53F54}" srcOrd="0" destOrd="0" presId="urn:microsoft.com/office/officeart/2005/8/layout/hList1"/>
    <dgm:cxn modelId="{2249EEAC-DF22-4C01-82D1-B8741F039560}" type="presParOf" srcId="{75BC9E0A-E810-44FA-9523-C5C490D182DD}" destId="{911FC42D-8AE8-4A2F-979D-7236A5A9ABDF}" srcOrd="1" destOrd="0" presId="urn:microsoft.com/office/officeart/2005/8/layout/hList1"/>
    <dgm:cxn modelId="{677BDAE7-7970-4F6D-9A28-7C7A80C7B7E7}" type="presParOf" srcId="{8061B14D-8EF1-48DC-BEE7-FDE01F8BD6ED}" destId="{2007865A-A65D-4B33-B247-1B8944777B59}" srcOrd="1" destOrd="0" presId="urn:microsoft.com/office/officeart/2005/8/layout/hList1"/>
    <dgm:cxn modelId="{F75FFC33-2EAF-45E8-A842-F8567E94F63D}" type="presParOf" srcId="{8061B14D-8EF1-48DC-BEE7-FDE01F8BD6ED}" destId="{47A4330F-0BBC-439D-ADA3-E3F9B5E3BBDD}" srcOrd="2" destOrd="0" presId="urn:microsoft.com/office/officeart/2005/8/layout/hList1"/>
    <dgm:cxn modelId="{1E86AB75-42BB-490C-9F66-269871C4A4AA}" type="presParOf" srcId="{47A4330F-0BBC-439D-ADA3-E3F9B5E3BBDD}" destId="{7361A4C0-8DF7-4B9B-AFAD-603D65FBC1CC}" srcOrd="0" destOrd="0" presId="urn:microsoft.com/office/officeart/2005/8/layout/hList1"/>
    <dgm:cxn modelId="{0CD005CC-D422-4E80-B654-1C3164A80173}" type="presParOf" srcId="{47A4330F-0BBC-439D-ADA3-E3F9B5E3BBDD}" destId="{26853D83-CDAC-4A60-A877-431E5EF69E7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A67B6-87A1-45A5-AD72-C552538D188B}">
      <dsp:nvSpPr>
        <dsp:cNvPr id="0" name=""/>
        <dsp:cNvSpPr/>
      </dsp:nvSpPr>
      <dsp:spPr>
        <a:xfrm>
          <a:off x="1209" y="377627"/>
          <a:ext cx="4715990" cy="2829594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i="0" kern="1200" dirty="0"/>
            <a:t>Przykłady przepływów dodatnich (wpływów) z działalności operacyjnej:</a:t>
          </a:r>
          <a:endParaRPr lang="en-US" sz="17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i="0" kern="1200" dirty="0"/>
            <a:t>Wpływy ze sprzedaży towarów i usług</a:t>
          </a:r>
          <a:r>
            <a:rPr lang="pl-PL" sz="1400" b="0" i="0" kern="1200" dirty="0"/>
            <a:t> - Główne źródło wpływów operacyjnych pochodzące ze sprzedaży produktów, towarów lub świadczenia usług.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i="0" kern="1200" dirty="0"/>
            <a:t>Wpływy z tytułu należności od klientów</a:t>
          </a:r>
          <a:r>
            <a:rPr lang="pl-PL" sz="1400" b="0" i="0" kern="1200" dirty="0"/>
            <a:t> - Środki pieniężne otrzymane od klientów za wcześniej dostarczone towary lub usługi.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i="0" kern="1200" dirty="0"/>
            <a:t>Wpływy z tytułu innych operacyjnych przychodów</a:t>
          </a:r>
          <a:r>
            <a:rPr lang="pl-PL" sz="1400" b="0" i="0" kern="1200" dirty="0"/>
            <a:t> - Inne wpływy związane z podstawową działalnością operacyjną, np. z wynajmu powierzchni biurowych.</a:t>
          </a:r>
          <a:endParaRPr lang="en-US" sz="1400" kern="1200" dirty="0"/>
        </a:p>
      </dsp:txBody>
      <dsp:txXfrm>
        <a:off x="1209" y="377627"/>
        <a:ext cx="4715990" cy="2829594"/>
      </dsp:txXfrm>
    </dsp:sp>
    <dsp:sp modelId="{261259EC-95B6-42BC-A6D7-ABA0F577BD32}">
      <dsp:nvSpPr>
        <dsp:cNvPr id="0" name=""/>
        <dsp:cNvSpPr/>
      </dsp:nvSpPr>
      <dsp:spPr>
        <a:xfrm>
          <a:off x="5188799" y="377627"/>
          <a:ext cx="4715990" cy="282959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i="0" kern="1200"/>
            <a:t>Przykłady przepływów ujemnych (wydatków) z działalności operacyjnej:</a:t>
          </a:r>
          <a:endParaRPr lang="en-US" sz="17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b="1" i="0" kern="1200"/>
            <a:t>Wydatki na zakup towarów i materiałów</a:t>
          </a:r>
          <a:r>
            <a:rPr lang="pl-PL" sz="1300" b="0" i="0" kern="1200"/>
            <a:t> - Płatności za towary i materiały potrzebne do produkcji lub dalszej sprzedaży.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b="1" i="0" kern="1200"/>
            <a:t>Wydatki na wynagrodzenia</a:t>
          </a:r>
          <a:r>
            <a:rPr lang="pl-PL" sz="1300" b="0" i="0" kern="1200"/>
            <a:t> - Wypłaty wynagrodzeń dla pracowników oraz związane z nimi składki na ubezpieczenia społeczne i inne świadczenia.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b="1" i="0" kern="1200"/>
            <a:t>Wydatki na czynsz i opłaty za media</a:t>
          </a:r>
          <a:r>
            <a:rPr lang="pl-PL" sz="1300" b="0" i="0" kern="1200"/>
            <a:t> - Płatności za wynajem powierzchni biurowych, magazynowych oraz opłaty za energię, wodę i inne media.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b="1" i="0" kern="1200"/>
            <a:t>Wydatki na usługi zewnętrzne</a:t>
          </a:r>
          <a:r>
            <a:rPr lang="pl-PL" sz="1300" b="0" i="0" kern="1200"/>
            <a:t> - Płatności za usługi świadczone przez zewnętrzne firmy, np. usługi transportowe, konsultingowe, marketingowe.</a:t>
          </a:r>
          <a:endParaRPr lang="en-US" sz="1300" kern="1200"/>
        </a:p>
      </dsp:txBody>
      <dsp:txXfrm>
        <a:off x="5188799" y="377627"/>
        <a:ext cx="4715990" cy="2829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B1497-A07C-463F-98F5-44D91756A4AD}">
      <dsp:nvSpPr>
        <dsp:cNvPr id="0" name=""/>
        <dsp:cNvSpPr/>
      </dsp:nvSpPr>
      <dsp:spPr>
        <a:xfrm>
          <a:off x="48" y="3715"/>
          <a:ext cx="4628926" cy="54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/>
            <a:t>Przykłady przepływów dodatnich (wpływów) z działalności inwestycyjnej:</a:t>
          </a:r>
          <a:endParaRPr lang="en-GB" sz="1600" kern="1200"/>
        </a:p>
      </dsp:txBody>
      <dsp:txXfrm>
        <a:off x="48" y="3715"/>
        <a:ext cx="4628926" cy="547723"/>
      </dsp:txXfrm>
    </dsp:sp>
    <dsp:sp modelId="{311B41F0-52E2-4687-BCE6-CE9FF545A073}">
      <dsp:nvSpPr>
        <dsp:cNvPr id="0" name=""/>
        <dsp:cNvSpPr/>
      </dsp:nvSpPr>
      <dsp:spPr>
        <a:xfrm>
          <a:off x="48" y="551438"/>
          <a:ext cx="4628926" cy="29865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i="0" kern="1200"/>
            <a:t>Wpływy ze sprzedaży aktywów trwałych</a:t>
          </a:r>
          <a:r>
            <a:rPr lang="pl-PL" sz="1600" b="0" i="0" kern="1200"/>
            <a:t> - Środki pieniężne uzyskane ze sprzedaży nieruchomości, maszyn, urządzeń i innych środków trwałych.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i="0" kern="1200"/>
            <a:t>Wpływy ze sprzedaży inwestycji finansowych</a:t>
          </a:r>
          <a:r>
            <a:rPr lang="pl-PL" sz="1600" b="0" i="0" kern="1200"/>
            <a:t> - Środki pieniężne uzyskane ze sprzedaży akcji, obligacji i innych instrumentów finansowych.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i="0" kern="1200"/>
            <a:t>Wpływy z tytułu spłaty udzielonych pożyczek</a:t>
          </a:r>
          <a:r>
            <a:rPr lang="pl-PL" sz="1600" b="0" i="0" kern="1200"/>
            <a:t> - Środki pieniężne otrzymane z tytułu spłaty pożyczek udzielonych innym podmiotom.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i="0" kern="1200"/>
            <a:t>Wpływy z tytułu odsetek i dywidend z inwestycji finansowych</a:t>
          </a:r>
          <a:r>
            <a:rPr lang="pl-PL" sz="1600" b="0" i="0" kern="1200"/>
            <a:t> - Odsetki i dywidendy otrzymane z inwestycji finansowych, takich jak lokaty bankowe, obligacje czy akcje.</a:t>
          </a:r>
          <a:endParaRPr lang="en-GB" sz="1600" kern="1200"/>
        </a:p>
      </dsp:txBody>
      <dsp:txXfrm>
        <a:off x="48" y="551438"/>
        <a:ext cx="4628926" cy="2986560"/>
      </dsp:txXfrm>
    </dsp:sp>
    <dsp:sp modelId="{E48F0BC6-9DC6-41DD-821D-6DF215BAF5DD}">
      <dsp:nvSpPr>
        <dsp:cNvPr id="0" name=""/>
        <dsp:cNvSpPr/>
      </dsp:nvSpPr>
      <dsp:spPr>
        <a:xfrm>
          <a:off x="5277024" y="3715"/>
          <a:ext cx="4628926" cy="547723"/>
        </a:xfrm>
        <a:prstGeom prst="rect">
          <a:avLst/>
        </a:prstGeom>
        <a:solidFill>
          <a:schemeClr val="accent3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 dirty="0"/>
            <a:t>Przykłady przepływów ujemnych (wydatków) z działalności inwestycyjnej:</a:t>
          </a:r>
          <a:endParaRPr lang="en-GB" sz="1600" kern="1200" dirty="0"/>
        </a:p>
      </dsp:txBody>
      <dsp:txXfrm>
        <a:off x="5277024" y="3715"/>
        <a:ext cx="4628926" cy="547723"/>
      </dsp:txXfrm>
    </dsp:sp>
    <dsp:sp modelId="{A0895BE7-EF47-45A4-BCB1-6D196C607512}">
      <dsp:nvSpPr>
        <dsp:cNvPr id="0" name=""/>
        <dsp:cNvSpPr/>
      </dsp:nvSpPr>
      <dsp:spPr>
        <a:xfrm>
          <a:off x="5277024" y="551438"/>
          <a:ext cx="4628926" cy="29865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i="0" kern="1200"/>
            <a:t>Wydatki na zakup aktywów trwałych</a:t>
          </a:r>
          <a:r>
            <a:rPr lang="pl-PL" sz="1600" b="0" i="0" kern="1200"/>
            <a:t> - Środki pieniężne wydane na zakup nieruchomości, maszyn, urządzeń i innych środków trwałych.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i="0" kern="1200"/>
            <a:t>Wydatki na zakup inwestycji finansowych</a:t>
          </a:r>
          <a:r>
            <a:rPr lang="pl-PL" sz="1600" b="0" i="0" kern="1200"/>
            <a:t> - Środki pieniężne wydane na zakup akcji, obligacji i innych instrumentów finansowych.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i="0" kern="1200" dirty="0"/>
            <a:t>Wydatki na udzielenie pożyczek innym podmiotom</a:t>
          </a:r>
          <a:r>
            <a:rPr lang="pl-PL" sz="1600" b="0" i="0" kern="1200" dirty="0"/>
            <a:t> - Środki pieniężne przeznaczone na udzielenie pożyczek innym podmiotom.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i="0" kern="1200"/>
            <a:t>Wydatki na rozwój długoterminowych projektów</a:t>
          </a:r>
          <a:r>
            <a:rPr lang="pl-PL" sz="1600" b="0" i="0" kern="1200"/>
            <a:t> - Środki pieniężne wydane na rozwój nowych produktów, technologii lub innych długoterminowych projektów inwestycyjnych.</a:t>
          </a:r>
          <a:endParaRPr lang="en-GB" sz="1600" kern="1200"/>
        </a:p>
      </dsp:txBody>
      <dsp:txXfrm>
        <a:off x="5277024" y="551438"/>
        <a:ext cx="4628926" cy="2986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ACAFC-2EED-4B7D-82F5-13E031F53F54}">
      <dsp:nvSpPr>
        <dsp:cNvPr id="0" name=""/>
        <dsp:cNvSpPr/>
      </dsp:nvSpPr>
      <dsp:spPr>
        <a:xfrm>
          <a:off x="48" y="13547"/>
          <a:ext cx="4628926" cy="574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i="0" kern="1200"/>
            <a:t>Przykłady przepływów dodatnich (wpływów) z działalności finansowej:</a:t>
          </a:r>
          <a:endParaRPr lang="en-GB" sz="1700" kern="1200"/>
        </a:p>
      </dsp:txBody>
      <dsp:txXfrm>
        <a:off x="48" y="13547"/>
        <a:ext cx="4628926" cy="574723"/>
      </dsp:txXfrm>
    </dsp:sp>
    <dsp:sp modelId="{911FC42D-8AE8-4A2F-979D-7236A5A9ABDF}">
      <dsp:nvSpPr>
        <dsp:cNvPr id="0" name=""/>
        <dsp:cNvSpPr/>
      </dsp:nvSpPr>
      <dsp:spPr>
        <a:xfrm>
          <a:off x="48" y="588271"/>
          <a:ext cx="4628926" cy="29398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i="0" kern="1200"/>
            <a:t>Wpływy z emisji akcji</a:t>
          </a:r>
          <a:r>
            <a:rPr lang="pl-PL" sz="1700" b="0" i="0" kern="1200"/>
            <a:t> - Środki pieniężne uzyskane z emisji nowych akcji przedsiębiorstwa.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i="0" kern="1200" dirty="0"/>
            <a:t>Wpływy z emisji obligacji</a:t>
          </a:r>
          <a:r>
            <a:rPr lang="pl-PL" sz="1700" b="0" i="0" kern="1200" dirty="0"/>
            <a:t> - Środki pieniężne uzyskane z emisji obligacji przez przedsiębiorstwo.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i="0" kern="1200" dirty="0"/>
            <a:t>Wpływy z zaciągnięcia kredytów i pożyczek</a:t>
          </a:r>
          <a:r>
            <a:rPr lang="pl-PL" sz="1700" b="0" i="0" kern="1200" dirty="0"/>
            <a:t> - Środki pieniężne uzyskane z zaciągnięcia kredytów i pożyczek od banków i innych instytucji finansowych.</a:t>
          </a:r>
          <a:endParaRPr lang="en-GB" sz="1700" kern="1200" dirty="0"/>
        </a:p>
      </dsp:txBody>
      <dsp:txXfrm>
        <a:off x="48" y="588271"/>
        <a:ext cx="4628926" cy="2939895"/>
      </dsp:txXfrm>
    </dsp:sp>
    <dsp:sp modelId="{7361A4C0-8DF7-4B9B-AFAD-603D65FBC1CC}">
      <dsp:nvSpPr>
        <dsp:cNvPr id="0" name=""/>
        <dsp:cNvSpPr/>
      </dsp:nvSpPr>
      <dsp:spPr>
        <a:xfrm>
          <a:off x="5277024" y="13547"/>
          <a:ext cx="4628926" cy="574723"/>
        </a:xfrm>
        <a:prstGeom prst="rect">
          <a:avLst/>
        </a:prstGeom>
        <a:solidFill>
          <a:schemeClr val="accent3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i="0" kern="1200"/>
            <a:t>Przykłady przepływów ujemnych (wydatków) z działalności finansowej:</a:t>
          </a:r>
          <a:endParaRPr lang="en-GB" sz="1700" kern="1200"/>
        </a:p>
      </dsp:txBody>
      <dsp:txXfrm>
        <a:off x="5277024" y="13547"/>
        <a:ext cx="4628926" cy="574723"/>
      </dsp:txXfrm>
    </dsp:sp>
    <dsp:sp modelId="{26853D83-CDAC-4A60-A877-431E5EF69E7F}">
      <dsp:nvSpPr>
        <dsp:cNvPr id="0" name=""/>
        <dsp:cNvSpPr/>
      </dsp:nvSpPr>
      <dsp:spPr>
        <a:xfrm>
          <a:off x="5277024" y="588271"/>
          <a:ext cx="4628926" cy="29398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i="0" kern="1200"/>
            <a:t>Wydatki na spłatę kredytów i pożyczek</a:t>
          </a:r>
          <a:r>
            <a:rPr lang="pl-PL" sz="1700" b="0" i="0" kern="1200"/>
            <a:t> - Środki pieniężne przeznaczone na spłatę zaciągniętych wcześniej kredytów i pożyczek.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i="0" kern="1200"/>
            <a:t>Wydatki na wypłatę dywidend</a:t>
          </a:r>
          <a:r>
            <a:rPr lang="pl-PL" sz="1700" b="0" i="0" kern="1200"/>
            <a:t> - Środki pieniężne przeznaczone na wypłatę dywidend dla akcjonariuszy.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i="0" kern="1200"/>
            <a:t>Wydatki na wykup akcji własnych</a:t>
          </a:r>
          <a:r>
            <a:rPr lang="pl-PL" sz="1700" b="0" i="0" kern="1200"/>
            <a:t> - Środki pieniężne wydane na wykup akcji własnych przedsiębiorstwa z rynku.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i="0" kern="1200"/>
            <a:t>Wydatki na spłatę obligacji</a:t>
          </a:r>
          <a:r>
            <a:rPr lang="pl-PL" sz="1700" b="0" i="0" kern="1200"/>
            <a:t> - Środki pieniężne przeznaczone na spłatę wyemitowanych wcześniej obligacji.</a:t>
          </a:r>
          <a:endParaRPr lang="en-GB" sz="1700" kern="1200"/>
        </a:p>
      </dsp:txBody>
      <dsp:txXfrm>
        <a:off x="5277024" y="588271"/>
        <a:ext cx="4628926" cy="2939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ksiegowa.pl/www/pl/analiza-wskaznikowa-bilansu" TargetMode="External"/><Relationship Id="rId2" Type="http://schemas.openxmlformats.org/officeDocument/2006/relationships/hyperlink" Target="https://mikroporady.pl/slownik-pojec/odpis-amortyzacyjny#:~:text=Odpisem%20amortyzacyjnym%20okre%C5%9Bla%20si%C4%99%20co,niematerialnych%20i%20prawnych%20w%20czasi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8B4CE7-B0C3-40D7-8954-523879EE7C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Analiza finansowa przedsiębiorstwa - podstawy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EA7226B-AB71-4E34-BCA2-B219B29C70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hab. inż. Grzegorz chodak, prof. </a:t>
            </a:r>
            <a:r>
              <a:rPr lang="pl-PL" dirty="0" err="1"/>
              <a:t>pwr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1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BEC1CD-8564-488E-893E-D597A5D06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bilans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438E4F-2AEF-4D44-A605-3AC549771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Bilans 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podstawowe sprawozdanie finansowe przedsiębiorstwa, umożliwiające ocenę sytuacji majątkowej i finansowej firmy.</a:t>
            </a: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Jest dokumentem księgowym, stanowiącym podstawę dla rachunkowego zamknięcia roku </a:t>
            </a:r>
            <a:r>
              <a:rPr lang="pl-PL" sz="1800" dirty="0">
                <a:latin typeface="Verdana" panose="020B0604030504040204" pitchFamily="34" charset="0"/>
                <a:cs typeface="Times New Roman" panose="02020603050405020304" pitchFamily="18" charset="0"/>
              </a:rPr>
              <a:t>obrotowego - </a:t>
            </a:r>
            <a:r>
              <a:rPr lang="pl-PL" sz="1800" dirty="0">
                <a:solidFill>
                  <a:srgbClr val="FFFF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bilans zamknięcia</a:t>
            </a:r>
          </a:p>
          <a:p>
            <a:pPr lvl="1"/>
            <a:r>
              <a:rPr lang="pl-PL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oraz dla otwarcia kolejnego roku obrotowego - </a:t>
            </a:r>
            <a:r>
              <a:rPr lang="pl-PL" sz="1600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bilans otwarcia</a:t>
            </a:r>
            <a:r>
              <a:rPr lang="pl-PL" sz="1400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Stanowi fotografię przedsiębiorstwa w określonym dniu, zwanym dniem bilansowym.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330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955C1B-EE9A-43B0-9A83-182946AB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bilansu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6839CA-ABEC-4E80-94AA-7104C711D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Bilans dzieli się na dwie części: 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aktywa </a:t>
            </a:r>
            <a:r>
              <a:rPr lang="pl-P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będące wykazem posiadanego przez dane przedsiębiorstwo majątku, </a:t>
            </a:r>
            <a:endParaRPr lang="pl-P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pasywa </a:t>
            </a:r>
            <a:r>
              <a:rPr lang="pl-P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zawierające informacje na temat źródeł finansowania majątku.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12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9AAA26-1ECD-4CEF-A9B5-219494B1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61846"/>
            <a:ext cx="9905998" cy="1478570"/>
          </a:xfrm>
        </p:spPr>
        <p:txBody>
          <a:bodyPr/>
          <a:lstStyle/>
          <a:p>
            <a:r>
              <a:rPr lang="pl-PL" dirty="0"/>
              <a:t>bilans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FDCF5BF-8513-4FB4-9908-269D676254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809919"/>
              </p:ext>
            </p:extLst>
          </p:nvPr>
        </p:nvGraphicFramePr>
        <p:xfrm>
          <a:off x="1925053" y="1957136"/>
          <a:ext cx="7876671" cy="3801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5802">
                  <a:extLst>
                    <a:ext uri="{9D8B030D-6E8A-4147-A177-3AD203B41FA5}">
                      <a16:colId xmlns:a16="http://schemas.microsoft.com/office/drawing/2014/main" val="1049473824"/>
                    </a:ext>
                  </a:extLst>
                </a:gridCol>
                <a:gridCol w="991649">
                  <a:extLst>
                    <a:ext uri="{9D8B030D-6E8A-4147-A177-3AD203B41FA5}">
                      <a16:colId xmlns:a16="http://schemas.microsoft.com/office/drawing/2014/main" val="3565895536"/>
                    </a:ext>
                  </a:extLst>
                </a:gridCol>
                <a:gridCol w="2961900">
                  <a:extLst>
                    <a:ext uri="{9D8B030D-6E8A-4147-A177-3AD203B41FA5}">
                      <a16:colId xmlns:a16="http://schemas.microsoft.com/office/drawing/2014/main" val="1870662042"/>
                    </a:ext>
                  </a:extLst>
                </a:gridCol>
                <a:gridCol w="1047320">
                  <a:extLst>
                    <a:ext uri="{9D8B030D-6E8A-4147-A177-3AD203B41FA5}">
                      <a16:colId xmlns:a16="http://schemas.microsoft.com/office/drawing/2014/main" val="3911733287"/>
                    </a:ext>
                  </a:extLst>
                </a:gridCol>
              </a:tblGrid>
              <a:tr h="475247">
                <a:tc>
                  <a:txBody>
                    <a:bodyPr/>
                    <a:lstStyle/>
                    <a:p>
                      <a:r>
                        <a:rPr lang="pl-PL" sz="1800" b="1" dirty="0">
                          <a:effectLst/>
                        </a:rPr>
                        <a:t>Aktywa</a:t>
                      </a:r>
                      <a:endParaRPr lang="pl-PL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 b="1" dirty="0">
                          <a:effectLst/>
                        </a:rPr>
                        <a:t>Pasywa</a:t>
                      </a:r>
                      <a:endParaRPr lang="pl-PL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90958714"/>
                  </a:ext>
                </a:extLst>
              </a:tr>
              <a:tr h="950495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Gotówka w kasie i na rachunku w banku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170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Kredyt bankowy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400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12679492"/>
                  </a:ext>
                </a:extLst>
              </a:tr>
              <a:tr h="950495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Należności od odbiorców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40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Zobowiązania wobec dostawców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80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56082716"/>
                  </a:ext>
                </a:extLst>
              </a:tr>
              <a:tr h="475247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Zapasy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50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Wartość netto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120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55000867"/>
                  </a:ext>
                </a:extLst>
              </a:tr>
              <a:tr h="475247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Linia produkcyjna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340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56691145"/>
                  </a:ext>
                </a:extLst>
              </a:tr>
              <a:tr h="475247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razem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 b="1" dirty="0">
                          <a:effectLst/>
                        </a:rPr>
                        <a:t>600</a:t>
                      </a:r>
                      <a:endParaRPr lang="pl-PL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razem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 b="1" dirty="0">
                          <a:effectLst/>
                        </a:rPr>
                        <a:t>600</a:t>
                      </a:r>
                      <a:endParaRPr lang="pl-PL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46578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589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1DFC07-9D80-47C9-9A62-AB77BA7D8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pasywa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323F2D-6019-42B7-9351-67724E9DB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15481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2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Pasywa to ogół źródeł finansowania składników majątkowych, wyrażony w formie wartościowej. </a:t>
            </a:r>
          </a:p>
          <a:p>
            <a:pPr algn="just"/>
            <a:r>
              <a:rPr lang="pl-PL" sz="22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Bilans przedsiębiorstwa wymienia dwa źródła finansowania majątku: </a:t>
            </a:r>
          </a:p>
          <a:p>
            <a:pPr lvl="1" algn="just"/>
            <a:r>
              <a:rPr lang="pl-PL" sz="22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kapitały własne </a:t>
            </a:r>
          </a:p>
          <a:p>
            <a:pPr lvl="1" algn="just"/>
            <a:r>
              <a:rPr lang="pl-PL" sz="22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kapitały obce (zobowiązania długo- i krótkoterminowe), </a:t>
            </a:r>
          </a:p>
          <a:p>
            <a:pPr algn="just"/>
            <a:r>
              <a:rPr lang="pl-PL" sz="22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uporządkowane według kryterium wymagalności (terminowości spłaty) </a:t>
            </a:r>
          </a:p>
          <a:p>
            <a:pPr lvl="1" algn="just"/>
            <a:r>
              <a:rPr lang="pl-PL" sz="22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najmniej wymagalnych to jest kapitałów własnych, do najbardziej wymagalnych, tzn. zobowiązań krótkoterminowych.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880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D032EE-E607-44B8-83F9-1BC24430F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Pasywa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727B56-4442-4741-A969-A0BAC6F02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3037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Pasywa jako źródła finansowania majątku obejmują pięć grup: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Kapitał (fundusz) własny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kapitał podstawowy, zapasowy, rezerwowy, nie podzielony wynik finansowy z lat ubiegłych, wynik finansowy netto roku obrotowego,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Rezerwy 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- m.in. na podatek dochodowy od osób prawnych,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Zobowiązania długoterminowe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kredyty bankowe, pożyczki, papiery wartościowe o terminie wykupu dłuższym niż rok,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Zobowiązania krótkoterminowe i fundusze specjalne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pożyczki i kredyty bankowe, papiery wartościowe oraz zobowiązania o terminie zapłaty krótszym niż rok,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Rozliczenia międzyokresowe bierne i przychody przyszłych okresów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dotyczą biernych rozliczeń międzyokresowych kosztów za wykonane świadczenia, które jeszcze nie stanowią zobowiązania.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582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8BDC55-F918-44E0-8E84-BFC12C55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aktywa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5F1C9F-9312-4F66-9631-9C0371AB6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Aktywa to ogół składników majątkowych przedsiębiorstwa, wykorzystywanych przy realizacji operacji gospodarczych związanych z jego działalnością. </a:t>
            </a:r>
          </a:p>
          <a:p>
            <a:pPr algn="just">
              <a:spcAft>
                <a:spcPts val="1200"/>
              </a:spcAft>
            </a:pP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Aktywa ujęte w bilansie wartościowo są sumą majątku, którego:</a:t>
            </a:r>
          </a:p>
          <a:p>
            <a:pPr lvl="1" algn="just">
              <a:spcAft>
                <a:spcPts val="1200"/>
              </a:spcAft>
            </a:pPr>
            <a:r>
              <a:rPr lang="pl-PL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część występuje w formie rzeczowej np. środki trwałe, zapasy materiałów i wyrobów gotowych, </a:t>
            </a:r>
          </a:p>
          <a:p>
            <a:pPr lvl="1" algn="just">
              <a:spcAft>
                <a:spcPts val="1200"/>
              </a:spcAft>
            </a:pPr>
            <a:r>
              <a:rPr lang="pl-PL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część można wyrazić tylko wartościowo np. środki pieniężne, papiery dłużne, należności.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278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F9B578-B480-4E04-BF55-F7B014B2C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aktywa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BED60A-3F3C-4A9D-8D6E-D2C5D47A7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ts val="1000"/>
              <a:tabLst>
                <a:tab pos="457200" algn="l"/>
              </a:tabLst>
            </a:pPr>
            <a:r>
              <a:rPr lang="pl-PL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Aktywa trwałe (majątek trwały)</a:t>
            </a:r>
            <a:r>
              <a:rPr lang="pl-PL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wartości niematerialne i prawne, rzeczowy majątek trwały, finansowe składniki majątku trwałego oraz należności długoterminowe, </a:t>
            </a:r>
          </a:p>
          <a:p>
            <a:pPr>
              <a:buSzPts val="1000"/>
              <a:tabLst>
                <a:tab pos="457200" algn="l"/>
              </a:tabLst>
            </a:pPr>
            <a:r>
              <a:rPr lang="pl-PL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Aktywa obrotowe (majątek obrotowy)</a:t>
            </a:r>
            <a:r>
              <a:rPr lang="pl-PL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zapasy (materiałów, produkcji nie zakończonej, produktów gotowych, towarów, itp., )</a:t>
            </a:r>
          </a:p>
          <a:p>
            <a:r>
              <a:rPr lang="pl-PL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Pozostałe aktywa</a:t>
            </a:r>
            <a:r>
              <a:rPr lang="pl-PL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rozliczenia międzyokresowe kosztów - czynne (wydatki lub zużycie składników majątkowych dotyczące miesięcy następujących po miesiącu, w którym je poniesiono).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32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7E93E4-B3F8-46C8-84A7-7E42EE027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analizy bilansu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B79BDD-CA0C-46A3-B777-CE31EB5E1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Analiza bilansu jest bardzo ważna, ponieważ pomaga ustalić źródła powstawania strat i zysków przedsiębiorstwa w danym okresie.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Bilans, w odróżnieniu od rachunku wyników, ma charakter statyczny: </a:t>
            </a:r>
          </a:p>
          <a:p>
            <a:pPr lvl="1" algn="just"/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pokazuje informacje o przedsiębiorstwie według stanu na dzień sporządzenia sprawozdania (podczas gdy rachunek wyników obejmuje cały okres, np. kwartał czy rok).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656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BE50E0-D0DA-479B-83C9-172DA81C3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pozioma bilansu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9E25A1-1669-4B90-A4EA-B3D686FEE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 pozioma bilansu </a:t>
            </a:r>
            <a:r>
              <a:rPr lang="pl-P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polega na zestawieniu poszczególnych pozycji bilansu na dany dzień z analogicznymi danymi, wynikającymi z bilansu, sporządzonego na wcześniejszy dzień bilansowy. </a:t>
            </a:r>
          </a:p>
          <a:p>
            <a:r>
              <a:rPr lang="pl-P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 zestawieniu zmian poszczególnych składników bilansu nie można zapominać o </a:t>
            </a:r>
            <a:r>
              <a:rPr lang="pl-PL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inflacji</a:t>
            </a:r>
            <a:r>
              <a:rPr lang="pl-P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która miała miejsce w okresie pomiędzy analizowanymi dniami bilansowymi. Wszystkie wartości należy więc skorygować o współczynnik inflacji.</a:t>
            </a:r>
            <a:endParaRPr lang="pl-PL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400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0FB3FE-2C0A-4091-AB55-8087FD6D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Analiza</a:t>
            </a:r>
            <a:r>
              <a:rPr lang="en-GB" dirty="0"/>
              <a:t> </a:t>
            </a:r>
            <a:r>
              <a:rPr lang="en-GB" dirty="0" err="1"/>
              <a:t>pionowa</a:t>
            </a:r>
            <a:r>
              <a:rPr lang="en-GB" dirty="0"/>
              <a:t> </a:t>
            </a:r>
            <a:r>
              <a:rPr lang="en-GB" dirty="0" err="1"/>
              <a:t>bilansu</a:t>
            </a:r>
            <a:r>
              <a:rPr lang="en-GB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548E93-304B-4C71-BBDE-769853D2C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 pionowa bilansu </a:t>
            </a:r>
            <a:r>
              <a:rPr lang="pl-P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polega na badaniu struktury jego podstawowych składników: zarówno majątkowych, jak i kapitałowych. </a:t>
            </a:r>
          </a:p>
          <a:p>
            <a:r>
              <a:rPr lang="pl-P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Zwraca się przy tym uwagę na strukturę aktywów i pasywów, które opisują wskaźniki: </a:t>
            </a:r>
          </a:p>
          <a:p>
            <a:pPr lvl="1"/>
            <a:r>
              <a:rPr lang="pl-P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struktury majątku </a:t>
            </a:r>
          </a:p>
          <a:p>
            <a:pPr lvl="1"/>
            <a:r>
              <a:rPr lang="pl-P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struktury kapitału. </a:t>
            </a:r>
            <a:endParaRPr lang="pl-PL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85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CFF70E-9E38-4342-B3EB-99568EBC0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wykładu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579C2F-3912-4B12-AC34-5F934AF50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Rachunek wyników w ujęciu ekonomicznym i księgowym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Bilans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Metody analizy bilansu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Rachunek przepływów finansowych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782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FF3B27-4081-62E7-3F65-386F876B4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wskaźnikowa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DA11EC-3BB2-5226-57F0-B6F6B6ABE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pl-PL" b="0" i="0" dirty="0">
                <a:effectLst/>
                <a:latin typeface="Roboto" panose="02000000000000000000" pitchFamily="2" charset="0"/>
              </a:rPr>
              <a:t>Analiza wskaźnikowa bilansu dostarcza informacje dotyczące m.in.: płynności, rentowności, efektywności wykorzystania majątku, zadłużenia spółki.</a:t>
            </a:r>
          </a:p>
          <a:p>
            <a:pPr algn="l"/>
            <a:r>
              <a:rPr lang="pl-PL" b="1" i="0" dirty="0">
                <a:effectLst/>
                <a:latin typeface="Roboto" panose="02000000000000000000" pitchFamily="2" charset="0"/>
              </a:rPr>
              <a:t>Analiza płynności</a:t>
            </a:r>
            <a:r>
              <a:rPr lang="pl-PL" b="0" i="0" dirty="0">
                <a:effectLst/>
                <a:latin typeface="Roboto" panose="02000000000000000000" pitchFamily="2" charset="0"/>
              </a:rPr>
              <a:t> służy do badania zdolności firmy do terminowego regulowania bieżących zobowiązań.</a:t>
            </a:r>
          </a:p>
          <a:p>
            <a:pPr algn="l"/>
            <a:r>
              <a:rPr lang="pl-PL" b="1" i="0" dirty="0">
                <a:effectLst/>
                <a:latin typeface="Roboto" panose="02000000000000000000" pitchFamily="2" charset="0"/>
              </a:rPr>
              <a:t>Analiza rentowności</a:t>
            </a:r>
            <a:r>
              <a:rPr lang="pl-PL" b="0" i="0" dirty="0">
                <a:effectLst/>
                <a:latin typeface="Roboto" panose="02000000000000000000" pitchFamily="2" charset="0"/>
              </a:rPr>
              <a:t> (zyskowności) pozwala na ocenę efektywności firmy. Wskaźniki rentowności przyjmują wartości dodatnie lub ujemne, w zależności od tego, czy działalność przynosi zysk, czy stratę.</a:t>
            </a:r>
          </a:p>
          <a:p>
            <a:pPr algn="l"/>
            <a:r>
              <a:rPr lang="pl-PL" b="1" i="0" dirty="0">
                <a:effectLst/>
                <a:latin typeface="Roboto" panose="02000000000000000000" pitchFamily="2" charset="0"/>
              </a:rPr>
              <a:t>Analiza zadłużenia</a:t>
            </a:r>
            <a:r>
              <a:rPr lang="pl-PL" b="0" i="0" dirty="0">
                <a:effectLst/>
                <a:latin typeface="Roboto" panose="02000000000000000000" pitchFamily="2" charset="0"/>
              </a:rPr>
              <a:t> pokazuje strukturę finansowania przedsiębiorstwa, określa poziom zadłużenia i zdolność do jego spłaty.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569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EAD324-4340-08BE-A4AE-298DDFDE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Przykładowe wskaźniki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BFC743-605B-05BC-1FCD-18C9D11F1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i="0" dirty="0">
                <a:effectLst/>
                <a:latin typeface="Roboto" panose="02000000000000000000" pitchFamily="2" charset="0"/>
              </a:rPr>
              <a:t>Wskaźnik płynności bieżącej </a:t>
            </a:r>
            <a:r>
              <a:rPr lang="pl-PL" b="0" i="0" dirty="0">
                <a:effectLst/>
                <a:latin typeface="Roboto" panose="02000000000000000000" pitchFamily="2" charset="0"/>
              </a:rPr>
              <a:t>(</a:t>
            </a:r>
            <a:r>
              <a:rPr lang="pl-PL" b="0" i="0" dirty="0" err="1">
                <a:effectLst/>
                <a:latin typeface="Roboto" panose="02000000000000000000" pitchFamily="2" charset="0"/>
              </a:rPr>
              <a:t>current</a:t>
            </a:r>
            <a:r>
              <a:rPr lang="pl-PL" b="0" i="0" dirty="0">
                <a:effectLst/>
                <a:latin typeface="Roboto" panose="02000000000000000000" pitchFamily="2" charset="0"/>
              </a:rPr>
              <a:t> ratio) </a:t>
            </a:r>
          </a:p>
          <a:p>
            <a:pPr marL="0" indent="0">
              <a:buNone/>
            </a:pPr>
            <a:r>
              <a:rPr lang="pl-PL" b="0" i="0" dirty="0">
                <a:effectLst/>
                <a:latin typeface="Roboto" panose="02000000000000000000" pitchFamily="2" charset="0"/>
              </a:rPr>
              <a:t>Aktywa obrotowe / Zobowiązania krótkoterminowe (bieżące)</a:t>
            </a:r>
          </a:p>
          <a:p>
            <a:pPr marL="0" indent="0">
              <a:buNone/>
            </a:pPr>
            <a:r>
              <a:rPr lang="pl-PL" b="0" i="0" dirty="0">
                <a:effectLst/>
                <a:latin typeface="Roboto" panose="02000000000000000000" pitchFamily="2" charset="0"/>
              </a:rPr>
              <a:t>Informuje o zdolności do regulowania zobowiązań w oparciu o aktywa obrotowe.</a:t>
            </a:r>
            <a:endParaRPr lang="pl-PL" dirty="0">
              <a:latin typeface="Roboto" panose="02000000000000000000" pitchFamily="2" charset="0"/>
            </a:endParaRPr>
          </a:p>
          <a:p>
            <a:r>
              <a:rPr lang="pl-PL" b="1" i="0" dirty="0">
                <a:effectLst/>
                <a:latin typeface="Roboto" panose="02000000000000000000" pitchFamily="2" charset="0"/>
              </a:rPr>
              <a:t>Wskaźnik rentowności kapitału własnego </a:t>
            </a:r>
            <a:r>
              <a:rPr lang="pl-PL" b="0" i="0" dirty="0">
                <a:effectLst/>
                <a:latin typeface="Roboto" panose="02000000000000000000" pitchFamily="2" charset="0"/>
              </a:rPr>
              <a:t>(ROE)</a:t>
            </a:r>
          </a:p>
          <a:p>
            <a:pPr marL="0" indent="0">
              <a:buNone/>
            </a:pPr>
            <a:r>
              <a:rPr lang="pl-PL" b="0" i="0" dirty="0">
                <a:effectLst/>
                <a:latin typeface="Roboto" panose="02000000000000000000" pitchFamily="2" charset="0"/>
              </a:rPr>
              <a:t>Zysk netto × 100% / Kapitał własny</a:t>
            </a:r>
            <a:endParaRPr lang="pl-PL" dirty="0"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pl-PL" b="0" i="0" dirty="0">
                <a:effectLst/>
                <a:latin typeface="Roboto" panose="02000000000000000000" pitchFamily="2" charset="0"/>
              </a:rPr>
              <a:t>Wskaźnik ten informuje, jaką stopę zysku przynosi zaangażowanie kapitału w daną firmę, czyli ile zysku przypada na każdą zaangażowaną złotówkę kapitału własnego.</a:t>
            </a:r>
            <a:r>
              <a:rPr lang="pl-PL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128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85C98A-2A1E-15D5-7C69-63419B48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Przykładowe wskaźniki cd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69FFA4-D9AB-BAA0-ECC5-0798ACB4B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i="0" dirty="0" err="1">
                <a:effectLst/>
                <a:latin typeface="Roboto" panose="02000000000000000000" pitchFamily="2" charset="0"/>
              </a:rPr>
              <a:t>Wskaźnik</a:t>
            </a:r>
            <a:r>
              <a:rPr lang="en-GB" b="1" i="0" dirty="0">
                <a:effectLst/>
                <a:latin typeface="Roboto" panose="02000000000000000000" pitchFamily="2" charset="0"/>
              </a:rPr>
              <a:t> </a:t>
            </a:r>
            <a:r>
              <a:rPr lang="en-GB" b="1" i="0" dirty="0" err="1">
                <a:effectLst/>
                <a:latin typeface="Roboto" panose="02000000000000000000" pitchFamily="2" charset="0"/>
              </a:rPr>
              <a:t>rentowności</a:t>
            </a:r>
            <a:r>
              <a:rPr lang="en-GB" b="1" i="0" dirty="0">
                <a:effectLst/>
                <a:latin typeface="Roboto" panose="02000000000000000000" pitchFamily="2" charset="0"/>
              </a:rPr>
              <a:t> </a:t>
            </a:r>
            <a:r>
              <a:rPr lang="en-GB" b="1" i="0" dirty="0" err="1">
                <a:effectLst/>
                <a:latin typeface="Roboto" panose="02000000000000000000" pitchFamily="2" charset="0"/>
              </a:rPr>
              <a:t>aktywów</a:t>
            </a:r>
            <a:r>
              <a:rPr lang="en-GB" b="1" i="0" dirty="0">
                <a:effectLst/>
                <a:latin typeface="Roboto" panose="02000000000000000000" pitchFamily="2" charset="0"/>
              </a:rPr>
              <a:t> </a:t>
            </a:r>
            <a:r>
              <a:rPr lang="en-GB" b="0" i="0" dirty="0">
                <a:effectLst/>
                <a:latin typeface="Roboto" panose="02000000000000000000" pitchFamily="2" charset="0"/>
              </a:rPr>
              <a:t>(ROA)</a:t>
            </a:r>
            <a:endParaRPr lang="pl-PL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pl-PL" b="0" i="0" dirty="0">
                <a:effectLst/>
                <a:latin typeface="Roboto" panose="02000000000000000000" pitchFamily="2" charset="0"/>
              </a:rPr>
              <a:t>Zysk netto × 100% / Aktywa ogółem</a:t>
            </a:r>
          </a:p>
          <a:p>
            <a:pPr marL="0" indent="0">
              <a:buNone/>
            </a:pPr>
            <a:r>
              <a:rPr lang="pl-PL" b="0" i="0" dirty="0">
                <a:effectLst/>
                <a:latin typeface="Roboto" panose="02000000000000000000" pitchFamily="2" charset="0"/>
              </a:rPr>
              <a:t>ROA informuje, jaki zysk został wypracowany w danym okresie na bazie majątku spółki, pokazuje efektywności zarządzania jej aktywami.</a:t>
            </a:r>
            <a:endParaRPr lang="pl-PL" dirty="0">
              <a:latin typeface="Roboto" panose="02000000000000000000" pitchFamily="2" charset="0"/>
            </a:endParaRPr>
          </a:p>
          <a:p>
            <a:r>
              <a:rPr lang="en-GB" b="1" i="0" dirty="0" err="1">
                <a:effectLst/>
                <a:latin typeface="Roboto" panose="02000000000000000000" pitchFamily="2" charset="0"/>
              </a:rPr>
              <a:t>Wskaźnik</a:t>
            </a:r>
            <a:r>
              <a:rPr lang="en-GB" b="1" i="0" dirty="0">
                <a:effectLst/>
                <a:latin typeface="Roboto" panose="02000000000000000000" pitchFamily="2" charset="0"/>
              </a:rPr>
              <a:t> </a:t>
            </a:r>
            <a:r>
              <a:rPr lang="en-GB" b="1" i="0" dirty="0" err="1">
                <a:effectLst/>
                <a:latin typeface="Roboto" panose="02000000000000000000" pitchFamily="2" charset="0"/>
              </a:rPr>
              <a:t>ogólnego</a:t>
            </a:r>
            <a:r>
              <a:rPr lang="en-GB" b="1" i="0" dirty="0">
                <a:effectLst/>
                <a:latin typeface="Roboto" panose="02000000000000000000" pitchFamily="2" charset="0"/>
              </a:rPr>
              <a:t> </a:t>
            </a:r>
            <a:r>
              <a:rPr lang="en-GB" b="1" i="0" dirty="0" err="1">
                <a:effectLst/>
                <a:latin typeface="Roboto" panose="02000000000000000000" pitchFamily="2" charset="0"/>
              </a:rPr>
              <a:t>zadłużenia</a:t>
            </a:r>
            <a:r>
              <a:rPr lang="en-GB" b="1" i="0" dirty="0">
                <a:effectLst/>
                <a:latin typeface="Roboto" panose="02000000000000000000" pitchFamily="2" charset="0"/>
              </a:rPr>
              <a:t> </a:t>
            </a:r>
            <a:r>
              <a:rPr lang="en-GB" b="0" i="0" dirty="0">
                <a:effectLst/>
                <a:latin typeface="Roboto" panose="02000000000000000000" pitchFamily="2" charset="0"/>
              </a:rPr>
              <a:t>(D</a:t>
            </a:r>
            <a:r>
              <a:rPr lang="pl-PL" b="0" i="0" dirty="0" err="1">
                <a:effectLst/>
                <a:latin typeface="Roboto" panose="02000000000000000000" pitchFamily="2" charset="0"/>
              </a:rPr>
              <a:t>ebt</a:t>
            </a:r>
            <a:r>
              <a:rPr lang="pl-PL" b="0" i="0" dirty="0">
                <a:effectLst/>
                <a:latin typeface="Roboto" panose="02000000000000000000" pitchFamily="2" charset="0"/>
              </a:rPr>
              <a:t> </a:t>
            </a:r>
            <a:r>
              <a:rPr lang="en-GB" b="0" i="0" dirty="0">
                <a:effectLst/>
                <a:latin typeface="Roboto" panose="02000000000000000000" pitchFamily="2" charset="0"/>
              </a:rPr>
              <a:t>R</a:t>
            </a:r>
            <a:r>
              <a:rPr lang="pl-PL" b="0" i="0" dirty="0" err="1">
                <a:effectLst/>
                <a:latin typeface="Roboto" panose="02000000000000000000" pitchFamily="2" charset="0"/>
              </a:rPr>
              <a:t>atio</a:t>
            </a:r>
            <a:r>
              <a:rPr lang="en-GB" b="0" i="0" dirty="0">
                <a:effectLst/>
                <a:latin typeface="Roboto" panose="02000000000000000000" pitchFamily="2" charset="0"/>
              </a:rPr>
              <a:t>)</a:t>
            </a:r>
            <a:endParaRPr lang="pl-PL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pl-PL" b="0" i="0" dirty="0">
                <a:effectLst/>
                <a:latin typeface="Roboto" panose="02000000000000000000" pitchFamily="2" charset="0"/>
              </a:rPr>
              <a:t>(Zobowiązania + Rezerwy na zobowiązania) / Aktywa ogółem</a:t>
            </a:r>
          </a:p>
          <a:p>
            <a:pPr marL="0" indent="0">
              <a:buNone/>
            </a:pPr>
            <a:r>
              <a:rPr lang="pl-PL" b="0" i="0" dirty="0">
                <a:effectLst/>
                <a:latin typeface="Roboto" panose="02000000000000000000" pitchFamily="2" charset="0"/>
              </a:rPr>
              <a:t>Wskaźnik obrazuje on strukturę finansowania majątku spółki oraz informuje, jak dużą część aktywów stanowią kapitały obce- zobowiązania. Im mniejszy jest udział długu w całości aktywów, tym bardziej bezpieczna jest sytuacja wierzycieli firmy.</a:t>
            </a:r>
          </a:p>
          <a:p>
            <a:pPr marL="0" indent="0">
              <a:buNone/>
            </a:pPr>
            <a:endParaRPr lang="pl-PL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793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6FE400-3588-420D-B63E-130DC131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Badanie przepływów finansowych (</a:t>
            </a:r>
            <a:r>
              <a:rPr lang="pl-PL" dirty="0" err="1"/>
              <a:t>cash</a:t>
            </a:r>
            <a:r>
              <a:rPr lang="pl-PL" dirty="0"/>
              <a:t> </a:t>
            </a:r>
            <a:r>
              <a:rPr lang="pl-PL" dirty="0" err="1"/>
              <a:t>flow</a:t>
            </a:r>
            <a:r>
              <a:rPr lang="pl-PL" dirty="0"/>
              <a:t>)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6B3D08-C192-4A69-9B7D-6F698B704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Analiza bilansu i rachunku wyników nie wystarcza do sporządzenia rzetelnej oceny sytuacji firmy. </a:t>
            </a:r>
          </a:p>
          <a:p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Trzecim dokumentem sprawozdania finansowego jest </a:t>
            </a:r>
            <a:r>
              <a:rPr lang="pl-P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rachunek przepływów finansowych.</a:t>
            </a:r>
          </a:p>
          <a:p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Przykładowo: bilans informuje nas jedynie o wielkości zadłużenia, nie zawiera natomiast danych na temat terminów spłat zobowiązań. </a:t>
            </a:r>
          </a:p>
          <a:p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Podobnie w przypadku rachunku wyników, którego analiza może wskazywać na wysoką rentowność przedsiębiorstwa ale, ma ono znaczne problemy z utrzymaniem płynności. </a:t>
            </a:r>
          </a:p>
          <a:p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Informacji na ten temat należy szukać właśnie w rachunku przepływów finansowych.</a:t>
            </a:r>
            <a:b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683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080CF4-EFDC-468A-876D-912FD98D8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Rachunek przepływów finansowych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D38F3C-41E6-4631-B3A5-192C86F16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Podstawowym założeniem w konstrukcji rachunku przepływów finansowych jest rozróżnienie trzech sfer działania przedsiębiorstwa: </a:t>
            </a:r>
          </a:p>
          <a:p>
            <a:r>
              <a:rPr lang="pl-PL" dirty="0"/>
              <a:t>działalności operacyjnej - w sferze operacyjnej firma generuje strumienie pieniężne, pochodzące z jej podstawowej działalności</a:t>
            </a:r>
          </a:p>
          <a:p>
            <a:r>
              <a:rPr lang="pl-PL" dirty="0"/>
              <a:t>inwestycyjnej - w sferze działalności inwestycyjnej ujmuje się strumienie pieniężne, związane ze zmianami stanu składników majątkowych firmy.</a:t>
            </a:r>
          </a:p>
          <a:p>
            <a:r>
              <a:rPr lang="pl-PL" dirty="0"/>
              <a:t>finansowej - w sferze działalności finansowej, dokładnie określa się zmiany struktury kapitałów, posiadanych przez przedsiębiorstwo.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98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EF4763-EB4A-4A35-89EB-AD2763B48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F22D97C-8718-E328-CC57-A5A80D45F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pl-PL" dirty="0"/>
              <a:t>Przykłady przepływów z działalności operacyjnej</a:t>
            </a:r>
            <a:endParaRPr lang="en-GB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A2F1D704-74FF-632E-5A7A-D92D98BD73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76422"/>
              </p:ext>
            </p:extLst>
          </p:nvPr>
        </p:nvGraphicFramePr>
        <p:xfrm>
          <a:off x="1141411" y="2440771"/>
          <a:ext cx="9905999" cy="358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0271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1AF4B5-8331-BBF7-1A63-E8C7E974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przepływów z działalności inwestycyjnej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FA59928-F8B3-5B58-4F37-DCEFEF56DF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377989"/>
              </p:ext>
            </p:extLst>
          </p:nvPr>
        </p:nvGraphicFramePr>
        <p:xfrm>
          <a:off x="1141412" y="2249487"/>
          <a:ext cx="9905999" cy="354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7232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2E075F-35AF-71CD-4F45-7B5DC31C9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przepływów z działalności finansowej</a:t>
            </a:r>
            <a:endParaRPr lang="en-GB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CE4784C-6264-0166-F95D-2DF8926700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497908"/>
              </p:ext>
            </p:extLst>
          </p:nvPr>
        </p:nvGraphicFramePr>
        <p:xfrm>
          <a:off x="1141412" y="2249487"/>
          <a:ext cx="9905999" cy="354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1271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10C774-713B-4A26-BE1F-19869B268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WSTĘPNA ANALIZA CASH FLOW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5F3259-8943-4F93-9C18-5E9019324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 taka dokonywana jest w celu rozpoznania pozycji finansowej firmy. </a:t>
            </a: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Bazuje na podziale przepływów pieniężnych według rodzaju działalności na przepływy z działalności: 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operacyjnej, inwestycyjnej i finansowej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Biorąc pod uwagę trzy rodzaje strumieni pieniężnych oraz uwzględniając ich dwojaki charakter (dodatni i ujemny), wyróżnia się osiem wariantów sytuacji, w której może znaleźć się przedsiębiorstwo.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9716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E0FC0C2F-B843-4B0B-ABFC-45BFB9511B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179587"/>
              </p:ext>
            </p:extLst>
          </p:nvPr>
        </p:nvGraphicFramePr>
        <p:xfrm>
          <a:off x="700631" y="1780674"/>
          <a:ext cx="10790738" cy="2074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329015174"/>
                    </a:ext>
                  </a:extLst>
                </a:gridCol>
                <a:gridCol w="849963">
                  <a:extLst>
                    <a:ext uri="{9D8B030D-6E8A-4147-A177-3AD203B41FA5}">
                      <a16:colId xmlns:a16="http://schemas.microsoft.com/office/drawing/2014/main" val="2113827206"/>
                    </a:ext>
                  </a:extLst>
                </a:gridCol>
                <a:gridCol w="1186981">
                  <a:extLst>
                    <a:ext uri="{9D8B030D-6E8A-4147-A177-3AD203B41FA5}">
                      <a16:colId xmlns:a16="http://schemas.microsoft.com/office/drawing/2014/main" val="738024350"/>
                    </a:ext>
                  </a:extLst>
                </a:gridCol>
                <a:gridCol w="1186981">
                  <a:extLst>
                    <a:ext uri="{9D8B030D-6E8A-4147-A177-3AD203B41FA5}">
                      <a16:colId xmlns:a16="http://schemas.microsoft.com/office/drawing/2014/main" val="2899194708"/>
                    </a:ext>
                  </a:extLst>
                </a:gridCol>
                <a:gridCol w="1186981">
                  <a:extLst>
                    <a:ext uri="{9D8B030D-6E8A-4147-A177-3AD203B41FA5}">
                      <a16:colId xmlns:a16="http://schemas.microsoft.com/office/drawing/2014/main" val="2161932704"/>
                    </a:ext>
                  </a:extLst>
                </a:gridCol>
                <a:gridCol w="1186981">
                  <a:extLst>
                    <a:ext uri="{9D8B030D-6E8A-4147-A177-3AD203B41FA5}">
                      <a16:colId xmlns:a16="http://schemas.microsoft.com/office/drawing/2014/main" val="3050817906"/>
                    </a:ext>
                  </a:extLst>
                </a:gridCol>
                <a:gridCol w="1186981">
                  <a:extLst>
                    <a:ext uri="{9D8B030D-6E8A-4147-A177-3AD203B41FA5}">
                      <a16:colId xmlns:a16="http://schemas.microsoft.com/office/drawing/2014/main" val="1012050587"/>
                    </a:ext>
                  </a:extLst>
                </a:gridCol>
                <a:gridCol w="1294889">
                  <a:extLst>
                    <a:ext uri="{9D8B030D-6E8A-4147-A177-3AD203B41FA5}">
                      <a16:colId xmlns:a16="http://schemas.microsoft.com/office/drawing/2014/main" val="1665194435"/>
                    </a:ext>
                  </a:extLst>
                </a:gridCol>
                <a:gridCol w="1186981">
                  <a:extLst>
                    <a:ext uri="{9D8B030D-6E8A-4147-A177-3AD203B41FA5}">
                      <a16:colId xmlns:a16="http://schemas.microsoft.com/office/drawing/2014/main" val="971986140"/>
                    </a:ext>
                  </a:extLst>
                </a:gridCol>
              </a:tblGrid>
              <a:tr h="414984">
                <a:tc rowSpan="2"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RODZAJE STRUMIENI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PRZYPADKI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676050"/>
                  </a:ext>
                </a:extLst>
              </a:tr>
              <a:tr h="4149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2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4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5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6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7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7886435"/>
                  </a:ext>
                </a:extLst>
              </a:tr>
              <a:tr h="414984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OPERACYJNY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+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+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+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+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49994155"/>
                  </a:ext>
                </a:extLst>
              </a:tr>
              <a:tr h="414984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INWESTYCYJNY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+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+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+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+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4558589"/>
                  </a:ext>
                </a:extLst>
              </a:tr>
              <a:tr h="414984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FINANSOWY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>
                          <a:effectLst/>
                        </a:rPr>
                        <a:t>+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-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-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+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+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+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-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</a:rPr>
                        <a:t>-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7660226"/>
                  </a:ext>
                </a:extLst>
              </a:tr>
            </a:tbl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E065C7F0-DB53-4F2C-871D-B5B13CBF6E9C}"/>
              </a:ext>
            </a:extLst>
          </p:cNvPr>
          <p:cNvSpPr txBox="1"/>
          <p:nvPr/>
        </p:nvSpPr>
        <p:spPr>
          <a:xfrm>
            <a:off x="2951747" y="4157439"/>
            <a:ext cx="72630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"+" - dodatnia wartość przepływów netto z działalności "-" - ujemna wartość przepływów netto z działalności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21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32E33A-3193-4008-A7F1-963C5A733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Rachunek wyników w ujęciu księgowym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6F0101B-1D8E-4271-9C9F-A4A15F9991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842832"/>
              </p:ext>
            </p:extLst>
          </p:nvPr>
        </p:nvGraphicFramePr>
        <p:xfrm>
          <a:off x="2743200" y="2953254"/>
          <a:ext cx="6276023" cy="1478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6882">
                  <a:extLst>
                    <a:ext uri="{9D8B030D-6E8A-4147-A177-3AD203B41FA5}">
                      <a16:colId xmlns:a16="http://schemas.microsoft.com/office/drawing/2014/main" val="3321896186"/>
                    </a:ext>
                  </a:extLst>
                </a:gridCol>
                <a:gridCol w="1979141">
                  <a:extLst>
                    <a:ext uri="{9D8B030D-6E8A-4147-A177-3AD203B41FA5}">
                      <a16:colId xmlns:a16="http://schemas.microsoft.com/office/drawing/2014/main" val="2495758245"/>
                    </a:ext>
                  </a:extLst>
                </a:gridCol>
              </a:tblGrid>
              <a:tr h="492857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Przychody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80000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47864180"/>
                  </a:ext>
                </a:extLst>
              </a:tr>
              <a:tr h="492857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Koszty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-50000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28305077"/>
                  </a:ext>
                </a:extLst>
              </a:tr>
              <a:tr h="492857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Zysk księgowy brutto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30000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33889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864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A8D596-B955-4C9D-BB13-E648F949D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56674"/>
            <a:ext cx="9905999" cy="6063915"/>
          </a:xfrm>
        </p:spPr>
        <p:txBody>
          <a:bodyPr>
            <a:norm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Przypadek 1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rzadko spotykany w praktyce. Przedsiębiorstwo o wysokiej płynności finansowej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Przypadek 2 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- przedsiębiorstwo rentowne, przechodzące chwilowy kryzys w obszarze płynności i wypłacalności. Niebezpieczna jest sytuacja gdy ujemna wartość przepływów z działalności inwestycyjnej i finansowej przewyższa dodatnią wartość przepływów z działalności operacyjnej.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Przypadek 3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oznacza procesy restrukturyzacyjne w podmiocie, bądź informuje o zagrożeniu wypłacalności firmy.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Przypadek 4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określający firmę rozwijającą się, która swój rozwój finansuje kapitałami, uzyskanymi z zewnętrz.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Przypadek 5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charakteryzuje przedsiębiorstwo, które ma przejściowe trudności w obszarze rentowności działalności operacyjnej. Przejściowy charakter tych trudności podkreśla dodatni strumień netto z działalności finansowej, oznaczający utrzymującą się skłonność inwestorów do angażowania kapitałów w firmę.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71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76BC55-A8C0-46AC-B868-ECB593D11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753979"/>
            <a:ext cx="9905999" cy="5037222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4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Przypadek 6</a:t>
            </a:r>
            <a:r>
              <a:rPr lang="pl-PL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typowy dla młodych, rozwijających się przedsiębiorstw, które ujemne strumienie z działalności operacyjnej i inwestycyjnej pokrywają środkami uzyskanymi ze źródeł zewnętrznych.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4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Przypadek 7</a:t>
            </a:r>
            <a:r>
              <a:rPr lang="pl-PL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charakterystyczny dla przedsiębiorstwa, przechodzącego poważne trudności finansowe, które prawdopodobnie nie są tymczasowe.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4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Przypadek 8</a:t>
            </a:r>
            <a:r>
              <a:rPr lang="pl-PL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- wskazuje, że firma pokrywa wydatki związanie z działalnością operacyjną, i inwestycyjną z zasobów środków pieniężnych zgromadzonych wcześniej. Utrzymywanie się takiej sytuacji przez dłuższy czas zwiększa w istotny sposób prawdopodobieństwo jego bankructwa. 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7420A9-42BA-DFE2-5152-AD653A4D4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EFA8B1-A58C-9944-C74B-820B5D651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Podstawowe trzy dokumenty finansowe przedsiębiorstwa to: rachunek wyników, bilans, </a:t>
            </a:r>
            <a:r>
              <a:rPr lang="pl-PL" dirty="0" err="1"/>
              <a:t>cash</a:t>
            </a:r>
            <a:r>
              <a:rPr lang="pl-PL" dirty="0"/>
              <a:t> </a:t>
            </a:r>
            <a:r>
              <a:rPr lang="pl-PL" dirty="0" err="1"/>
              <a:t>flow</a:t>
            </a:r>
            <a:endParaRPr lang="pl-PL" dirty="0"/>
          </a:p>
          <a:p>
            <a:r>
              <a:rPr lang="pl-PL" dirty="0"/>
              <a:t>Analiza finansowa dostarcza informacji potrzebnych do właściwego zarządzania przedsiębiorstwem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5079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1F2BC6-63B1-4538-8F9C-75A6510D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Literatura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7F9C6B-1212-4130-9CE2-8F9CDAC2A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https://mikroporady.pl/slownik-pojec/odpis-amortyzacyjny#:~:text=Odpisem%20amortyzacyjnym%20okre%C5%9Bla%20si%C4%99%20co,niematerialnych%20i%20prawnych%20w%20czasie</a:t>
            </a:r>
            <a:endParaRPr lang="pl-PL" dirty="0"/>
          </a:p>
          <a:p>
            <a:r>
              <a:rPr lang="pl-PL" dirty="0"/>
              <a:t>Czarny B</a:t>
            </a:r>
            <a:r>
              <a:rPr lang="en-GB" dirty="0"/>
              <a:t>.</a:t>
            </a:r>
            <a:r>
              <a:rPr lang="pl-PL" dirty="0"/>
              <a:t>, Podstawy Ekonomii</a:t>
            </a:r>
          </a:p>
          <a:p>
            <a:r>
              <a:rPr lang="pl-PL" dirty="0">
                <a:hlinkClick r:id="rId3"/>
              </a:rPr>
              <a:t>https://mksiegowa.pl/www/pl/analiza-wskaznikowa-bilansu</a:t>
            </a:r>
            <a:r>
              <a:rPr lang="pl-PL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23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8AF501-2722-4934-830C-9598AF3A6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Rachunek wyników w ujęciu ekonomicznym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29A83D2-6CB0-43C7-A2A8-898B6E7B3B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044281"/>
              </p:ext>
            </p:extLst>
          </p:nvPr>
        </p:nvGraphicFramePr>
        <p:xfrm>
          <a:off x="1892968" y="2310062"/>
          <a:ext cx="8598569" cy="37698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3837">
                  <a:extLst>
                    <a:ext uri="{9D8B030D-6E8A-4147-A177-3AD203B41FA5}">
                      <a16:colId xmlns:a16="http://schemas.microsoft.com/office/drawing/2014/main" val="4119246348"/>
                    </a:ext>
                  </a:extLst>
                </a:gridCol>
                <a:gridCol w="1896689">
                  <a:extLst>
                    <a:ext uri="{9D8B030D-6E8A-4147-A177-3AD203B41FA5}">
                      <a16:colId xmlns:a16="http://schemas.microsoft.com/office/drawing/2014/main" val="2655499926"/>
                    </a:ext>
                  </a:extLst>
                </a:gridCol>
                <a:gridCol w="2158043">
                  <a:extLst>
                    <a:ext uri="{9D8B030D-6E8A-4147-A177-3AD203B41FA5}">
                      <a16:colId xmlns:a16="http://schemas.microsoft.com/office/drawing/2014/main" val="3656373231"/>
                    </a:ext>
                  </a:extLst>
                </a:gridCol>
              </a:tblGrid>
              <a:tr h="538556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Przychody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80000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28834559"/>
                  </a:ext>
                </a:extLst>
              </a:tr>
              <a:tr h="538556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Koszty w ujęciu księgowym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50000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99599515"/>
                  </a:ext>
                </a:extLst>
              </a:tr>
              <a:tr h="538556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Koszt czasu pracy właściciela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25000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81136548"/>
                  </a:ext>
                </a:extLst>
              </a:tr>
              <a:tr h="1615669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Koszt alternatywny kapitału przedsiębiorstwa (30000) według stopy 10%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3000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50023215"/>
                  </a:ext>
                </a:extLst>
              </a:tr>
              <a:tr h="538556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Zysk ekonomiczny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2000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24289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53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FACDA9-1E82-48E9-9DF1-A3B9627ED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04800"/>
            <a:ext cx="9905999" cy="5486401"/>
          </a:xfrm>
        </p:spPr>
        <p:txBody>
          <a:bodyPr/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Rachunek wyników (rachunek zysków i strat)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(ang. net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income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statement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przedstawia powstałe w pewnym okresie przychody przedsiębiorstwa i odpowiadające im koszty.</a:t>
            </a:r>
          </a:p>
          <a:p>
            <a:endParaRPr lang="en-GB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C7FB6FF-609D-4347-A70D-747D4DD83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009924"/>
              </p:ext>
            </p:extLst>
          </p:nvPr>
        </p:nvGraphicFramePr>
        <p:xfrm>
          <a:off x="2743201" y="1331495"/>
          <a:ext cx="5935578" cy="4989089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4570276">
                  <a:extLst>
                    <a:ext uri="{9D8B030D-6E8A-4147-A177-3AD203B41FA5}">
                      <a16:colId xmlns:a16="http://schemas.microsoft.com/office/drawing/2014/main" val="291776866"/>
                    </a:ext>
                  </a:extLst>
                </a:gridCol>
                <a:gridCol w="1365302">
                  <a:extLst>
                    <a:ext uri="{9D8B030D-6E8A-4147-A177-3AD203B41FA5}">
                      <a16:colId xmlns:a16="http://schemas.microsoft.com/office/drawing/2014/main" val="2982913741"/>
                    </a:ext>
                  </a:extLst>
                </a:gridCol>
              </a:tblGrid>
              <a:tr h="623637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Wyszczególnienie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Wartość [tys. zł]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36828777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Przychody (utarg całkowity)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1500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720682162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 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 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896238868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 kern="0" dirty="0">
                          <a:effectLst/>
                        </a:rPr>
                        <a:t>Koszty</a:t>
                      </a:r>
                      <a:endParaRPr lang="pl-PL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1250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220612116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w tym: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 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291261001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Robocizna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400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1131770639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Koszty energii i materiałów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300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2850498823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Amortyzacja maszyn i urządzeń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150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1689789999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Czynsz za wynajęcie hali fabrycznej 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250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1373873864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Koszty ogólne 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100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1770814067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Koszty kredytu bankowego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50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465542685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 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 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1568182622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 kern="0" dirty="0">
                          <a:effectLst/>
                        </a:rPr>
                        <a:t>Zysk brutto</a:t>
                      </a:r>
                      <a:endParaRPr lang="pl-PL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250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2167646618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Podatek dochodowy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100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2058403549"/>
                  </a:ext>
                </a:extLst>
              </a:tr>
              <a:tr h="311818">
                <a:tc>
                  <a:txBody>
                    <a:bodyPr/>
                    <a:lstStyle/>
                    <a:p>
                      <a:r>
                        <a:rPr lang="pl-PL" sz="1600" kern="0">
                          <a:effectLst/>
                        </a:rPr>
                        <a:t>Zysk netto</a:t>
                      </a:r>
                      <a:endParaRPr lang="pl-PL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effectLst/>
                        </a:rPr>
                        <a:t>150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68" marR="35868" marT="0" marB="0"/>
                </a:tc>
                <a:extLst>
                  <a:ext uri="{0D108BD9-81ED-4DB2-BD59-A6C34878D82A}">
                    <a16:rowId xmlns:a16="http://schemas.microsoft.com/office/drawing/2014/main" val="2741298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682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60A91E-17D5-4A73-8C06-40387F133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amortyzacja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6F658D-8DE2-4B34-A3A1-22115FED4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Amortyzacja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jest to utrata wartości dobra kapitałowego w ciągu roku, będąca rezultatem wykorzystania tego dobra w procesie produkcji.</a:t>
            </a:r>
          </a:p>
          <a:p>
            <a:endParaRPr lang="pl-PL" sz="1800" dirty="0">
              <a:latin typeface="Times New Roman" panose="02020603050405020304" pitchFamily="18" charset="0"/>
            </a:endParaRPr>
          </a:p>
          <a:p>
            <a:r>
              <a:rPr lang="pl-PL" sz="1800" b="1" dirty="0">
                <a:latin typeface="Times New Roman" panose="02020603050405020304" pitchFamily="18" charset="0"/>
              </a:rPr>
              <a:t>Odpisem amortyzacyjnym </a:t>
            </a:r>
            <a:r>
              <a:rPr lang="pl-PL" sz="1800" dirty="0">
                <a:latin typeface="Times New Roman" panose="02020603050405020304" pitchFamily="18" charset="0"/>
              </a:rPr>
              <a:t>określa się możliwość ujęcia przez przedsiębiorcę w kosztach uzyskania przychodu kwot sukcesywnego zużywania się środków trwałych lub wartości niematerialnych i prawnych w czasie.</a:t>
            </a:r>
          </a:p>
          <a:p>
            <a:pPr marL="0" indent="0">
              <a:buNone/>
            </a:pPr>
            <a:endParaRPr lang="pl-PL" sz="1800" dirty="0">
              <a:latin typeface="Times New Roman" panose="02020603050405020304" pitchFamily="18" charset="0"/>
            </a:endParaRPr>
          </a:p>
          <a:p>
            <a:r>
              <a:rPr lang="pl-PL" sz="1800" dirty="0">
                <a:latin typeface="Times New Roman" panose="02020603050405020304" pitchFamily="18" charset="0"/>
              </a:rPr>
              <a:t>Okres amortyzacji zależy od rodzaju i wartości środka trwałego</a:t>
            </a:r>
          </a:p>
        </p:txBody>
      </p:sp>
    </p:spTree>
    <p:extLst>
      <p:ext uri="{BB962C8B-B14F-4D97-AF65-F5344CB8AC3E}">
        <p14:creationId xmlns:p14="http://schemas.microsoft.com/office/powerpoint/2010/main" val="201088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399EB-29BF-40A0-9383-B7FBCB99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6C54EA-D495-40E4-9FCA-B79F132D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Przedsiębiorca kupił serwer za 29520 zł brutto czyli 24000 zł netto.</a:t>
            </a:r>
          </a:p>
          <a:p>
            <a:r>
              <a:rPr lang="pl-PL" dirty="0"/>
              <a:t>Okres amortyzacji wynosi 24 miesiące</a:t>
            </a:r>
          </a:p>
          <a:p>
            <a:r>
              <a:rPr lang="pl-PL" dirty="0"/>
              <a:t>Miesięczny odpis amortyzacyjny: 24 000 zł / 24 = 1000 zł</a:t>
            </a:r>
          </a:p>
          <a:p>
            <a:r>
              <a:rPr lang="pl-PL" dirty="0"/>
              <a:t>Czyli w każdym miesiącu okresu amortyzacji przedsiębiorca będzie mógł zaliczyć w koszty 1 000 zł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34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DD6ED3-4194-4C3B-9412-33AB6BBD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Należności i zobowiązania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6C3CE4-4F34-4C50-931C-12F4A8414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Należności 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środki jakie są naszem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przedsiębiorstwu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winni kontrahenci</a:t>
            </a:r>
          </a:p>
          <a:p>
            <a:pPr marL="0" indent="0">
              <a:buNone/>
            </a:pP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Zobowiązania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środki jakie nasze przedsiębiorstwo jest winne kontrahentom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26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EEFF5B-114D-4284-8117-B6760CAA6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Płynność finansowa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D70BF9-A497-4A16-8D60-032824F60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</a:tabLst>
            </a:pP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Płynność finansowa to zdolność do regulowania bieżących zobowiązań</a:t>
            </a:r>
          </a:p>
          <a:p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Płynność finansowa aktywów</a:t>
            </a:r>
          </a:p>
          <a:p>
            <a:pPr marL="0" indent="0">
              <a:buNone/>
            </a:pP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zdolność do zamiany danego aktywa na gotówkę</a:t>
            </a:r>
          </a:p>
          <a:p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Najbardziej płynnym aktywem jest … gotówka</a:t>
            </a:r>
          </a:p>
          <a:p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Aktywa o małej płynności finansowej to np. hala produkcyjna, lub złogi magazynowe (trudno zbywalne zapasy)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701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Obwód</Template>
  <TotalTime>313</TotalTime>
  <Words>2217</Words>
  <Application>Microsoft Office PowerPoint</Application>
  <PresentationFormat>Panoramiczny</PresentationFormat>
  <Paragraphs>269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40" baseType="lpstr">
      <vt:lpstr>Arial</vt:lpstr>
      <vt:lpstr>Roboto</vt:lpstr>
      <vt:lpstr>Symbol</vt:lpstr>
      <vt:lpstr>Times New Roman</vt:lpstr>
      <vt:lpstr>Tw Cen MT</vt:lpstr>
      <vt:lpstr>Verdana</vt:lpstr>
      <vt:lpstr>Obwód</vt:lpstr>
      <vt:lpstr>Analiza finansowa przedsiębiorstwa - podstawy</vt:lpstr>
      <vt:lpstr>Plan wykładu</vt:lpstr>
      <vt:lpstr>Rachunek wyników w ujęciu księgowym</vt:lpstr>
      <vt:lpstr>Rachunek wyników w ujęciu ekonomicznym</vt:lpstr>
      <vt:lpstr>Prezentacja programu PowerPoint</vt:lpstr>
      <vt:lpstr>amortyzacja</vt:lpstr>
      <vt:lpstr>przykład</vt:lpstr>
      <vt:lpstr>Należności i zobowiązania</vt:lpstr>
      <vt:lpstr>Płynność finansowa</vt:lpstr>
      <vt:lpstr>bilans</vt:lpstr>
      <vt:lpstr>Podział bilansu</vt:lpstr>
      <vt:lpstr>bilans</vt:lpstr>
      <vt:lpstr>pasywa</vt:lpstr>
      <vt:lpstr>Pasywa</vt:lpstr>
      <vt:lpstr>aktywa</vt:lpstr>
      <vt:lpstr>aktywa</vt:lpstr>
      <vt:lpstr>Metody analizy bilansu</vt:lpstr>
      <vt:lpstr>Analiza pozioma bilansu</vt:lpstr>
      <vt:lpstr>Analiza pionowa bilansu </vt:lpstr>
      <vt:lpstr>Analiza wskaźnikowa</vt:lpstr>
      <vt:lpstr>Przykładowe wskaźniki</vt:lpstr>
      <vt:lpstr>Przykładowe wskaźniki cd</vt:lpstr>
      <vt:lpstr>Badanie przepływów finansowych (cash flow)</vt:lpstr>
      <vt:lpstr>Rachunek przepływów finansowych</vt:lpstr>
      <vt:lpstr>Przykłady przepływów z działalności operacyjnej</vt:lpstr>
      <vt:lpstr>Przykłady przepływów z działalności inwestycyjnej</vt:lpstr>
      <vt:lpstr>Przykłady przepływów z działalności finansowej</vt:lpstr>
      <vt:lpstr>WSTĘPNA ANALIZA CASH FLOW</vt:lpstr>
      <vt:lpstr>Prezentacja programu PowerPoint</vt:lpstr>
      <vt:lpstr>Prezentacja programu PowerPoint</vt:lpstr>
      <vt:lpstr>Prezentacja programu PowerPoint</vt:lpstr>
      <vt:lpstr>podsumowanie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finansowa przedsiębiorstwa - podstawy</dc:title>
  <dc:creator>Recenzent</dc:creator>
  <cp:lastModifiedBy>Recenzent</cp:lastModifiedBy>
  <cp:revision>32</cp:revision>
  <dcterms:created xsi:type="dcterms:W3CDTF">2022-02-24T19:09:04Z</dcterms:created>
  <dcterms:modified xsi:type="dcterms:W3CDTF">2024-05-20T18:25:04Z</dcterms:modified>
</cp:coreProperties>
</file>