
<file path=[Content_Types].xml><?xml version="1.0" encoding="utf-8"?>
<Types xmlns="http://schemas.openxmlformats.org/package/2006/content-types">
  <Default Extension="2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88" r:id="rId36"/>
    <p:sldId id="293" r:id="rId37"/>
    <p:sldId id="294" r:id="rId38"/>
    <p:sldId id="295" r:id="rId39"/>
    <p:sldId id="298" r:id="rId40"/>
    <p:sldId id="296" r:id="rId41"/>
    <p:sldId id="299" r:id="rId42"/>
    <p:sldId id="300" r:id="rId43"/>
    <p:sldId id="301" r:id="rId44"/>
    <p:sldId id="26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illustrations/tr%C3%B3jk%C4%85t-ostrze%C5%BCenie-zagro%C5%BCenie-308926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watorfinansowy.pl/tematyka/makroekonomia/szczescie-i-pieniadz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ties.eu/en/news/romania-fighting-terrorism-by-drowning-ngos-in-bureaucracy/15203" TargetMode="External"/><Relationship Id="rId2" Type="http://schemas.openxmlformats.org/officeDocument/2006/relationships/image" Target="../media/image9.2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kademia.biznes.gov.pl/images/BIZGOV_Rejestracja_i_logowanie_03.12.2021.pdf" TargetMode="External"/><Relationship Id="rId2" Type="http://schemas.openxmlformats.org/officeDocument/2006/relationships/hyperlink" Target="https://www.biznes.gov.pl/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znes.gov.pl/pl/firma/sprawy-urzedowe/chce-zalatwic-sprawe-w-urzedzie/dlaczego-warto-zalatwiac-sprawy-urzedowe-przez-biznes-gov-pl-i-jak-to-zrobic/podpis-kwalifikowany" TargetMode="External"/><Relationship Id="rId4" Type="http://schemas.openxmlformats.org/officeDocument/2006/relationships/hyperlink" Target="https://www.biznes.gov.pl/pl/firma/sprawy-urzedowe/chce-zalatwic-sprawe-przez-internet/profil-zaufany-i-podpis-zaufany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datki.gov.pl/vat/e-deklaracje-vat/formularze-vat/#VAT-R" TargetMode="External"/><Relationship Id="rId3" Type="http://schemas.openxmlformats.org/officeDocument/2006/relationships/hyperlink" Target="https://www.pekao.com.pl/przedsiebiorcy/rozpoczynasz-dzialalnosc/zaloz-firme-online.html" TargetMode="External"/><Relationship Id="rId7" Type="http://schemas.openxmlformats.org/officeDocument/2006/relationships/hyperlink" Target="https://www.zus.pl/portal/logowanie.npi" TargetMode="External"/><Relationship Id="rId2" Type="http://schemas.openxmlformats.org/officeDocument/2006/relationships/hyperlink" Target="http://www.pkobp.pl/klienci-indywidualni/e-urzad/twoja-firma-ceid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nk.santander.pl/ms/zakladanie-firmy-w-banku?saids=58700005736222180_p52279606600&amp;ds_rl=1267362&amp;ds_rl=1267362&amp;gclid=Cj0KCQjwncT1BRDhARIsAOQF9LlCteI-Jf9y6dFZkE0Ncp8wiFf36JVPiw7j_GyEtXSghhxBn6tx23kaAi9LEALw_wcB" TargetMode="External"/><Relationship Id="rId5" Type="http://schemas.openxmlformats.org/officeDocument/2006/relationships/hyperlink" Target="https://www.ing.pl/male-firmy/oferta-na-start/zakladanie-firmy-z-ing" TargetMode="External"/><Relationship Id="rId4" Type="http://schemas.openxmlformats.org/officeDocument/2006/relationships/hyperlink" Target="https://www.mbank.pl/firmy/zakladanie-firmy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labomedia.org/index.php/Fichier:Attention.svg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znes.gov.pl/pl/portal/00253" TargetMode="External"/><Relationship Id="rId2" Type="http://schemas.openxmlformats.org/officeDocument/2006/relationships/hyperlink" Target="https://www.biznes.gov.pl/pl/portal/002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znes.gov.pl/pl/portal/00263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uk-tax-burden-soar-highest-level-30-years-warns-ifs-amin-baghdadi/" TargetMode="External"/><Relationship Id="rId2" Type="http://schemas.openxmlformats.org/officeDocument/2006/relationships/hyperlink" Target="https://flstrefa.pl/jednoosobowa-dzialalnosc-gospodarcza-rejestracja-formy-opodatkowania-ulg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rma.egospodarka.pl/art/galeria/147955,Firmy-bankrutuja-bo-zle-inwestuja,3,11,1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4F871-4ECF-4E96-8627-EF9D045AA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Działalność gospodarcza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82FC3C-71E2-4A28-9E6E-8A05BEA55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44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A1541-526A-4E53-9F63-9BBB6CB3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Zalety</a:t>
            </a:r>
            <a:r>
              <a:rPr lang="en-GB" dirty="0"/>
              <a:t> </a:t>
            </a:r>
            <a:r>
              <a:rPr lang="en-GB" dirty="0" err="1"/>
              <a:t>prowadzenia</a:t>
            </a:r>
            <a:r>
              <a:rPr lang="en-GB" dirty="0"/>
              <a:t> </a:t>
            </a:r>
            <a:r>
              <a:rPr lang="en-GB" dirty="0" err="1"/>
              <a:t>działalności</a:t>
            </a:r>
            <a:r>
              <a:rPr lang="en-GB" dirty="0"/>
              <a:t> </a:t>
            </a:r>
            <a:r>
              <a:rPr lang="en-GB" dirty="0" err="1"/>
              <a:t>gospodarczej</a:t>
            </a:r>
            <a:r>
              <a:rPr lang="pl-PL" dirty="0"/>
              <a:t>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FCA8C-B385-41E5-B416-8795E469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samorealizacja</a:t>
            </a:r>
          </a:p>
          <a:p>
            <a:pPr lvl="1"/>
            <a:r>
              <a:rPr lang="pl-PL" dirty="0"/>
              <a:t>możliwość realizacji własnych pomysłów</a:t>
            </a:r>
          </a:p>
          <a:p>
            <a:pPr lvl="1"/>
            <a:r>
              <a:rPr lang="pl-PL" dirty="0"/>
              <a:t>możliwość wykorzystania swoich kwalifikacji w stopniu optymalnym</a:t>
            </a:r>
          </a:p>
          <a:p>
            <a:pPr lvl="1"/>
            <a:r>
              <a:rPr lang="pl-PL" dirty="0"/>
              <a:t>satysfakcja związana z jasnym powiązaniem włożonego wysiłku z ekonomicznymi efektami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97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F63D11-6DBB-462F-92A6-B5847C81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Zalety</a:t>
            </a:r>
            <a:r>
              <a:rPr lang="en-GB" dirty="0"/>
              <a:t> </a:t>
            </a:r>
            <a:r>
              <a:rPr lang="en-GB" dirty="0" err="1"/>
              <a:t>prowadzenia</a:t>
            </a:r>
            <a:r>
              <a:rPr lang="en-GB" dirty="0"/>
              <a:t> </a:t>
            </a:r>
            <a:r>
              <a:rPr lang="en-GB" dirty="0" err="1"/>
              <a:t>działalności</a:t>
            </a:r>
            <a:r>
              <a:rPr lang="en-GB" dirty="0"/>
              <a:t> </a:t>
            </a:r>
            <a:r>
              <a:rPr lang="en-GB" dirty="0" err="1"/>
              <a:t>gospodarczej</a:t>
            </a:r>
            <a:r>
              <a:rPr lang="pl-PL" dirty="0"/>
              <a:t>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2C66C8-E077-47D9-8566-6DFF40DD2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pracownicy i współpracownicy</a:t>
            </a:r>
          </a:p>
          <a:p>
            <a:pPr lvl="1"/>
            <a:r>
              <a:rPr lang="pl-PL" dirty="0"/>
              <a:t>możliwość zatrudniania i zwalniania osób – samodzielnie budujemy zespół</a:t>
            </a:r>
          </a:p>
          <a:p>
            <a:pPr lvl="1"/>
            <a:r>
              <a:rPr lang="pl-PL" dirty="0"/>
              <a:t>możliwość zatrudnienia kogoś z rodziny, znajomych</a:t>
            </a:r>
          </a:p>
          <a:p>
            <a:pPr lvl="1"/>
            <a:r>
              <a:rPr lang="pl-PL" dirty="0"/>
              <a:t>możliwość delegowania nielubianych zadań na pracowników</a:t>
            </a:r>
          </a:p>
          <a:p>
            <a:pPr lvl="1"/>
            <a:r>
              <a:rPr lang="pl-PL" dirty="0"/>
              <a:t>możliwość czerpania inspiracji od pracowników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0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1294DA-2BF0-4964-A2C4-8056E80F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CC886-28CA-4231-8513-322D7BCDC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Finansowanie działalności:</a:t>
            </a:r>
          </a:p>
          <a:p>
            <a:pPr lvl="1"/>
            <a:r>
              <a:rPr lang="pl-PL" dirty="0"/>
              <a:t>możliwość uzyskania kredytu inwestycyjnego, operacyjnego, </a:t>
            </a:r>
          </a:p>
          <a:p>
            <a:pPr lvl="1"/>
            <a:r>
              <a:rPr lang="pl-PL" dirty="0"/>
              <a:t>znalezienie inwestora strategicznego, np. anioła biznesu</a:t>
            </a:r>
          </a:p>
          <a:p>
            <a:pPr lvl="1"/>
            <a:r>
              <a:rPr lang="pl-PL" dirty="0"/>
              <a:t>możliwość skorzystania z crowdfundingu</a:t>
            </a:r>
          </a:p>
          <a:p>
            <a:pPr lvl="1"/>
            <a:r>
              <a:rPr lang="pl-PL" dirty="0"/>
              <a:t>możliwość uzyskania dotacji ze środków publicznych</a:t>
            </a:r>
          </a:p>
          <a:p>
            <a:pPr lvl="1"/>
            <a:r>
              <a:rPr lang="pl-PL" dirty="0"/>
              <a:t>możliwość emisji papierów wartościowych i wejścia na Giełdę</a:t>
            </a:r>
          </a:p>
          <a:p>
            <a:pPr lvl="1"/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6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A16043-89E4-40E9-9912-D1C059B4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5BB103-4AEF-4CFF-B1F5-5CFC76A8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posiadanie dokumentów firmy często umożliwia:</a:t>
            </a:r>
          </a:p>
          <a:p>
            <a:pPr lvl="1"/>
            <a:r>
              <a:rPr lang="pl-PL" dirty="0"/>
              <a:t>dokonywanie zakupów w hurtowniach/bezpośrednio u producenta po niższych cenach</a:t>
            </a:r>
          </a:p>
          <a:p>
            <a:pPr lvl="1"/>
            <a:r>
              <a:rPr lang="pl-PL" dirty="0"/>
              <a:t>uczestnictwo w szkoleniach, prezentacjach</a:t>
            </a:r>
          </a:p>
          <a:p>
            <a:pPr lvl="1"/>
            <a:r>
              <a:rPr lang="pl-PL" dirty="0"/>
              <a:t>możliwość poznania VIP-ów na różnych spotkaniach branżowych</a:t>
            </a:r>
          </a:p>
          <a:p>
            <a:pPr lvl="1"/>
            <a:r>
              <a:rPr lang="pl-PL" dirty="0"/>
              <a:t>uczestnictwo w promocjach i nagrodach fundowanych przez naszych kontrahentów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052A15-49C3-499A-BD80-E6276827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310B68-81DB-4CF7-BD94-3B2F6300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569325" cy="383047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wybór lokalizacji siedziby zgodnie z własnymi potrzebami (np. dobry dojazd z domu)</a:t>
            </a:r>
          </a:p>
          <a:p>
            <a:r>
              <a:rPr lang="pl-PL" dirty="0"/>
              <a:t>możliwość prowadzenia działalności w domu/mieszkaniu</a:t>
            </a:r>
          </a:p>
          <a:p>
            <a:r>
              <a:rPr lang="pl-PL" dirty="0"/>
              <a:t>wyposażenie siedziby firmy zgodnie z własnym gustem i potrzebami</a:t>
            </a:r>
          </a:p>
          <a:p>
            <a:r>
              <a:rPr lang="pl-PL" dirty="0"/>
              <a:t>możliwość dodatkowej pracy na umowę o pracę/zlecenie/dzieło lub bycie pracownikiem kontraktowym</a:t>
            </a:r>
          </a:p>
          <a:p>
            <a:r>
              <a:rPr lang="pl-PL" dirty="0"/>
              <a:t>wykorzystanie własnych usług i produkcji</a:t>
            </a:r>
          </a:p>
          <a:p>
            <a:r>
              <a:rPr lang="pl-PL" dirty="0"/>
              <a:t>szansa na zbudowanie wielopokoleniowej korporacji rodzinnej</a:t>
            </a:r>
          </a:p>
          <a:p>
            <a:r>
              <a:rPr lang="pl-PL" dirty="0"/>
              <a:t>zwiększenie poczucia własnej wartości</a:t>
            </a:r>
          </a:p>
          <a:p>
            <a:r>
              <a:rPr lang="pl-PL" dirty="0"/>
              <a:t>możliwość działalności charytatywnej i sponsoringu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06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24B0D-8DE3-48B9-BEAF-F5C3A1BA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Nieformalne korzyści prowadzenia działalności gospodarczej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CAEFE5-7865-47F4-85F2-CCE915958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Ten slajd nie istnieje, jeśli go Państwo widzą, to musi być efekt przemęczenia</a:t>
            </a:r>
          </a:p>
          <a:p>
            <a:endParaRPr lang="pl-PL" dirty="0"/>
          </a:p>
          <a:p>
            <a:r>
              <a:rPr lang="pl-PL" dirty="0"/>
              <a:t>wykorzystanie sprzętu firmowego do własnych celów (samochód, komputer, komórka itd.)</a:t>
            </a:r>
          </a:p>
          <a:p>
            <a:r>
              <a:rPr lang="pl-PL" dirty="0"/>
              <a:t>możliwość zaliczenia w koszty wszystkiego czego nie zabronił/a księgowy/księgowa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37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FC5A5-3A4C-4DB0-9911-CF465947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prowadzenia działalności gospodarczej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C53705-B06B-4A6C-9C2D-E73BBD301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wysokie podatki</a:t>
            </a:r>
          </a:p>
          <a:p>
            <a:pPr lvl="1"/>
            <a:r>
              <a:rPr lang="pl-PL" dirty="0"/>
              <a:t>konieczność opłacania wysokich składek ZUS</a:t>
            </a:r>
          </a:p>
          <a:p>
            <a:pPr lvl="1"/>
            <a:r>
              <a:rPr lang="pl-PL" dirty="0"/>
              <a:t>podatek dochodowy</a:t>
            </a:r>
          </a:p>
          <a:p>
            <a:pPr lvl="1"/>
            <a:r>
              <a:rPr lang="pl-PL" dirty="0"/>
              <a:t>podatki pośrednie (VAT, akcyza)</a:t>
            </a:r>
          </a:p>
          <a:p>
            <a:pPr lvl="1"/>
            <a:r>
              <a:rPr lang="pl-PL" dirty="0"/>
              <a:t>podatki od nieruchomości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20F2A-53CF-4486-B875-0DB3332B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567" y="3429000"/>
            <a:ext cx="3672873" cy="19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4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BE28F3-16EC-4198-830B-4F1007CC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Wady</a:t>
            </a:r>
            <a:r>
              <a:rPr lang="en-GB" dirty="0"/>
              <a:t> </a:t>
            </a:r>
            <a:r>
              <a:rPr lang="en-GB" dirty="0" err="1"/>
              <a:t>prowadzenia</a:t>
            </a:r>
            <a:r>
              <a:rPr lang="en-GB" dirty="0"/>
              <a:t> </a:t>
            </a:r>
            <a:r>
              <a:rPr lang="en-GB" dirty="0" err="1"/>
              <a:t>działalności</a:t>
            </a:r>
            <a:r>
              <a:rPr lang="en-GB" dirty="0"/>
              <a:t> </a:t>
            </a:r>
            <a:r>
              <a:rPr lang="en-GB" dirty="0" err="1"/>
              <a:t>gospodarczej</a:t>
            </a:r>
            <a:r>
              <a:rPr lang="pl-PL" dirty="0"/>
              <a:t>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8EFA8-8C88-4148-ABB2-B4D6DA3E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odpowiedzialność</a:t>
            </a:r>
          </a:p>
          <a:p>
            <a:pPr lvl="1"/>
            <a:r>
              <a:rPr lang="pl-PL" dirty="0"/>
              <a:t>za siebie i rodzinę</a:t>
            </a:r>
          </a:p>
          <a:p>
            <a:pPr lvl="1"/>
            <a:r>
              <a:rPr lang="pl-PL" dirty="0"/>
              <a:t>za pracowników</a:t>
            </a:r>
          </a:p>
          <a:p>
            <a:pPr lvl="1"/>
            <a:r>
              <a:rPr lang="pl-PL" dirty="0"/>
              <a:t>za klientów</a:t>
            </a:r>
          </a:p>
          <a:p>
            <a:pPr lvl="1"/>
            <a:r>
              <a:rPr lang="pl-PL" dirty="0"/>
              <a:t>za produkt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909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FD982-7614-45A5-8E30-8D84BBC9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C2129C-A109-46BE-B89E-D3349867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ryzyko bankructwa</a:t>
            </a:r>
          </a:p>
          <a:p>
            <a:r>
              <a:rPr lang="pl-PL" dirty="0"/>
              <a:t>w przypadku spółek osobowych lub jednoosobowej działalności gospodarczej odpowiedzialność całym swoim majątkiem</a:t>
            </a:r>
          </a:p>
          <a:p>
            <a:pPr lvl="1"/>
            <a:r>
              <a:rPr lang="pl-PL" dirty="0"/>
              <a:t>… a także majątkiem współmałżonka jeśli przed powstaniem zobowiązania nie założyliśmy intercyzy</a:t>
            </a:r>
          </a:p>
          <a:p>
            <a:r>
              <a:rPr lang="pl-PL" dirty="0"/>
              <a:t>Problemy z płatnościami:</a:t>
            </a:r>
          </a:p>
          <a:p>
            <a:pPr lvl="1"/>
            <a:r>
              <a:rPr lang="pl-PL" dirty="0"/>
              <a:t>bankructwa kontrahentów</a:t>
            </a:r>
          </a:p>
          <a:p>
            <a:pPr lvl="1"/>
            <a:r>
              <a:rPr lang="pl-PL" dirty="0"/>
              <a:t>przesuwanie terminów płatności</a:t>
            </a:r>
          </a:p>
          <a:p>
            <a:pPr lvl="1"/>
            <a:r>
              <a:rPr lang="pl-PL" dirty="0"/>
              <a:t>problemy z windykacją</a:t>
            </a:r>
          </a:p>
          <a:p>
            <a:endParaRPr lang="pl-PL" dirty="0"/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CBA273-0272-41DF-8FC3-727C042A5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2470" y="253665"/>
            <a:ext cx="3969530" cy="223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2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C9A86-5D13-4FDC-B073-DA13F79B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365306-671B-4794-8980-D8EEED06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72529B-7755-4D4C-B359-2A448142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53" y="49261"/>
            <a:ext cx="6368715" cy="66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9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1E529-1F13-4765-959B-B939F2CB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A16CE-7B6A-40C6-A889-8668F73F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438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Rodzaje przedsiębiorstw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Zalety i wady prowadzenia działalności gospodarczej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Zalety i wady pracy na umowę o pracę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Rejestracja działalności gospodarczej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Możliwe formy opodatkowania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Możliwe formy prowadzenia księgowości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83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E78AA-A356-4248-9EA0-7D09A20D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693C64-72B1-426A-B902-108F402A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początkowe inwestycje:</a:t>
            </a:r>
          </a:p>
          <a:p>
            <a:pPr lvl="1"/>
            <a:r>
              <a:rPr lang="pl-PL" dirty="0"/>
              <a:t>wynajęcie/zakup siedziby</a:t>
            </a:r>
          </a:p>
          <a:p>
            <a:pPr lvl="1"/>
            <a:r>
              <a:rPr lang="pl-PL" dirty="0"/>
              <a:t>wyposażenie siedziby</a:t>
            </a:r>
          </a:p>
          <a:p>
            <a:pPr lvl="1"/>
            <a:r>
              <a:rPr lang="pl-PL" dirty="0"/>
              <a:t>komputer, oprogramowanie, </a:t>
            </a:r>
          </a:p>
          <a:p>
            <a:pPr lvl="1"/>
            <a:r>
              <a:rPr lang="pl-PL" dirty="0"/>
              <a:t>środki na zakup towaru/materiałów</a:t>
            </a:r>
          </a:p>
          <a:p>
            <a:r>
              <a:rPr lang="pl-PL" dirty="0"/>
              <a:t>środki na składkę ZUS</a:t>
            </a:r>
          </a:p>
          <a:p>
            <a:r>
              <a:rPr lang="pl-PL" dirty="0"/>
              <a:t>środki na wynagrodzenia dla pracowników</a:t>
            </a:r>
          </a:p>
          <a:p>
            <a:r>
              <a:rPr lang="pl-PL" dirty="0"/>
              <a:t>środki na podatki od niezapłaconych faktur</a:t>
            </a:r>
          </a:p>
          <a:p>
            <a:r>
              <a:rPr lang="pl-PL" dirty="0"/>
              <a:t>środki na tysiące rzeczy, które kupić trzeba bezwzględnie, chociaż w kasie pusto</a:t>
            </a:r>
          </a:p>
          <a:p>
            <a:endParaRPr lang="pl-PL" dirty="0"/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EF8832-B32C-4E53-A791-D586727B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9598" y="1987005"/>
            <a:ext cx="3807813" cy="299185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3B6965F-ED46-4981-AD78-67F0BB33EE34}"/>
              </a:ext>
            </a:extLst>
          </p:cNvPr>
          <p:cNvSpPr txBox="1"/>
          <p:nvPr/>
        </p:nvSpPr>
        <p:spPr>
          <a:xfrm>
            <a:off x="8775032" y="5055057"/>
            <a:ext cx="2519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obserwatorfinansowy.pl/tematyka/makroekonomia/szczescie-i-pieniadze/"/>
              </a:rPr>
              <a:t>To zdjęcie</a:t>
            </a:r>
            <a:r>
              <a:rPr lang="en-GB" sz="900"/>
              <a:t>, autor: Nieznany autor, licencja: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09294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F8536-A065-4A1E-9D87-E307F9BB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A87803-27BE-4538-AED5-88C4E2669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problemy z prowadzeniem księgowości:</a:t>
            </a:r>
          </a:p>
          <a:p>
            <a:pPr lvl="1"/>
            <a:r>
              <a:rPr lang="pl-PL" dirty="0"/>
              <a:t>samodzielnie – konieczność śledzenia zmian w przepisach i wypełniania deklaracji, druczków itp.</a:t>
            </a:r>
          </a:p>
          <a:p>
            <a:pPr lvl="1"/>
            <a:r>
              <a:rPr lang="pl-PL" dirty="0"/>
              <a:t>zapłata za prowadzenie księgowości dla biura rachunkowego lub księgowej(ego)</a:t>
            </a:r>
          </a:p>
          <a:p>
            <a:r>
              <a:rPr lang="pl-PL" dirty="0"/>
              <a:t>„Pomoc Państwa”:</a:t>
            </a:r>
          </a:p>
          <a:p>
            <a:pPr lvl="1"/>
            <a:r>
              <a:rPr lang="pl-PL" dirty="0"/>
              <a:t>problemy z biurokracją</a:t>
            </a:r>
          </a:p>
          <a:p>
            <a:pPr lvl="1"/>
            <a:r>
              <a:rPr lang="pl-PL" dirty="0"/>
              <a:t>możliwość kontroli: z US, ZUS, PIP itd.</a:t>
            </a:r>
          </a:p>
          <a:p>
            <a:pPr lvl="1"/>
            <a:r>
              <a:rPr lang="pl-PL" dirty="0"/>
              <a:t>ciągłe zmiany w prawie, Polskie Łady itp..</a:t>
            </a:r>
          </a:p>
          <a:p>
            <a:endParaRPr lang="pl-PL" dirty="0"/>
          </a:p>
          <a:p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28E6CC-7205-449E-858C-C8F768FF2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8879" y="4053745"/>
            <a:ext cx="4163309" cy="218573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71FD348-C7FF-45C4-B702-BB7F44E988E4}"/>
              </a:ext>
            </a:extLst>
          </p:cNvPr>
          <p:cNvSpPr txBox="1"/>
          <p:nvPr/>
        </p:nvSpPr>
        <p:spPr>
          <a:xfrm>
            <a:off x="8341893" y="6391491"/>
            <a:ext cx="3160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liberties.eu/en/news/romania-fighting-terrorism-by-drowning-ngos-in-bureaucracy/15203"/>
              </a:rPr>
              <a:t>To zdjęcie</a:t>
            </a:r>
            <a:r>
              <a:rPr lang="en-GB" sz="900"/>
              <a:t>, autor: Nieznany autor, licencja: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8874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03DC7-71D5-4C99-A676-8B86219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D9554E-31CE-4803-B290-85201A8E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stres:</a:t>
            </a:r>
          </a:p>
          <a:p>
            <a:pPr lvl="1"/>
            <a:r>
              <a:rPr lang="pl-PL" dirty="0"/>
              <a:t>nielimitowany czas pracy</a:t>
            </a:r>
          </a:p>
          <a:p>
            <a:pPr lvl="1"/>
            <a:r>
              <a:rPr lang="pl-PL" dirty="0"/>
              <a:t>podejmowanie ryzyka niepewnych inwestycji</a:t>
            </a:r>
          </a:p>
          <a:p>
            <a:pPr lvl="1"/>
            <a:r>
              <a:rPr lang="pl-PL" dirty="0"/>
              <a:t>odpowiedzialność za wszystko</a:t>
            </a:r>
          </a:p>
          <a:p>
            <a:pPr lvl="1"/>
            <a:r>
              <a:rPr lang="pl-PL" dirty="0"/>
              <a:t>brak gwarancji osiągnięcia jakikolwiek zysków</a:t>
            </a:r>
          </a:p>
          <a:p>
            <a:endParaRPr lang="pl-PL" dirty="0"/>
          </a:p>
          <a:p>
            <a:r>
              <a:rPr lang="pl-PL" dirty="0"/>
              <a:t>bezpieczeństwo:</a:t>
            </a:r>
          </a:p>
          <a:p>
            <a:pPr lvl="1"/>
            <a:r>
              <a:rPr lang="pl-PL" dirty="0"/>
              <a:t>konieczność ubezpieczenia i zabezpieczenie majątku firmy</a:t>
            </a:r>
          </a:p>
          <a:p>
            <a:pPr lvl="1"/>
            <a:r>
              <a:rPr lang="pl-PL" dirty="0"/>
              <a:t>możliwość wizyty „Łysych Panów” żądających zapłaty za ochronę firmy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38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570D3-3E76-4FE6-9FC9-4A62F7B1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4F70BD-7FD8-434F-96EA-039C87F7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Konkurencja:</a:t>
            </a:r>
          </a:p>
          <a:p>
            <a:pPr lvl="1"/>
            <a:r>
              <a:rPr lang="pl-PL" dirty="0"/>
              <a:t>nieustanna walka z konkurencją</a:t>
            </a:r>
          </a:p>
          <a:p>
            <a:pPr lvl="1"/>
            <a:r>
              <a:rPr lang="pl-PL" dirty="0"/>
              <a:t>ryzyko wejścia na rynek dużej firmy konkurencyjnej</a:t>
            </a:r>
          </a:p>
          <a:p>
            <a:r>
              <a:rPr lang="pl-PL" dirty="0"/>
              <a:t>Można się natknąć na nieuczciwych:</a:t>
            </a:r>
          </a:p>
          <a:p>
            <a:pPr lvl="1"/>
            <a:r>
              <a:rPr lang="pl-PL" dirty="0"/>
              <a:t>kontrahentów</a:t>
            </a:r>
          </a:p>
          <a:p>
            <a:pPr lvl="1"/>
            <a:r>
              <a:rPr lang="pl-PL" dirty="0"/>
              <a:t>wspólników</a:t>
            </a:r>
          </a:p>
          <a:p>
            <a:pPr lvl="1"/>
            <a:r>
              <a:rPr lang="pl-PL" dirty="0"/>
              <a:t>pracowników</a:t>
            </a:r>
          </a:p>
          <a:p>
            <a:pPr lvl="1"/>
            <a:r>
              <a:rPr lang="pl-PL" dirty="0"/>
              <a:t>urzędników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5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DFD95-7A57-4E26-B0B3-A8A7C382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prowadzenia działalności gospodarczej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1CAAEF-D517-4F6F-AFF7-8777D2E79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Uzależnienie od czynników zewnętrznych i losowych:</a:t>
            </a:r>
          </a:p>
          <a:p>
            <a:pPr lvl="1"/>
            <a:r>
              <a:rPr lang="pl-PL" dirty="0"/>
              <a:t>koniunktura, </a:t>
            </a:r>
          </a:p>
          <a:p>
            <a:pPr lvl="1"/>
            <a:r>
              <a:rPr lang="pl-PL" dirty="0"/>
              <a:t>polityka (ustawodawstwo)</a:t>
            </a:r>
          </a:p>
          <a:p>
            <a:pPr lvl="1"/>
            <a:r>
              <a:rPr lang="pl-PL" dirty="0"/>
              <a:t>kataklizmy, pandemie, wojny itd.</a:t>
            </a:r>
          </a:p>
          <a:p>
            <a:pPr lvl="1"/>
            <a:r>
              <a:rPr lang="pl-PL" dirty="0"/>
              <a:t>czynniki makroekonomiczne: kursy walut, inflacja</a:t>
            </a:r>
          </a:p>
          <a:p>
            <a:pPr lvl="1"/>
            <a:r>
              <a:rPr lang="pl-PL" dirty="0"/>
              <a:t>całe mnóstwo różnego rodzaju czynników zewnętrznych trudnych do przewidzenia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8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30D52-B616-45BC-9E47-A7B3B6E8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PRACY NA UMOWĘ O PRACĘ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1B1928-8463-4457-BC30-F1AC5BC1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pracodawca płaci składki ZUS</a:t>
            </a:r>
          </a:p>
          <a:p>
            <a:r>
              <a:rPr lang="pl-PL" dirty="0"/>
              <a:t>pracodawca prowadzi księgowość</a:t>
            </a:r>
          </a:p>
          <a:p>
            <a:r>
              <a:rPr lang="pl-PL" dirty="0"/>
              <a:t>brak ryzyka poświęcenia swojego majątku</a:t>
            </a:r>
          </a:p>
          <a:p>
            <a:r>
              <a:rPr lang="pl-PL" dirty="0"/>
              <a:t>gwarantowane wynagrodzenie</a:t>
            </a:r>
          </a:p>
          <a:p>
            <a:r>
              <a:rPr lang="pl-PL" dirty="0"/>
              <a:t>(najczęściej) ustalone godziny pracy</a:t>
            </a:r>
          </a:p>
          <a:p>
            <a:r>
              <a:rPr lang="pl-PL" dirty="0"/>
              <a:t>mniejsza odpowiedzialność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09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BAD44-B8DA-49B6-93C5-8CD19B37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PRACY NA UMOWĘ O PRACĘ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A6262A-A486-4AA9-8897-C5109485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40940"/>
            <a:ext cx="9905999" cy="4391945"/>
          </a:xfrm>
        </p:spPr>
        <p:txBody>
          <a:bodyPr>
            <a:noAutofit/>
          </a:bodyPr>
          <a:lstStyle/>
          <a:p>
            <a:r>
              <a:rPr lang="pl-PL" sz="1600" dirty="0"/>
              <a:t>dodatki finansowe:</a:t>
            </a:r>
          </a:p>
          <a:p>
            <a:pPr lvl="1"/>
            <a:r>
              <a:rPr lang="pl-PL" sz="1600" dirty="0"/>
              <a:t>premie np. trzynastki</a:t>
            </a:r>
          </a:p>
          <a:p>
            <a:pPr lvl="1"/>
            <a:r>
              <a:rPr lang="pl-PL" sz="1600" dirty="0"/>
              <a:t>Premie za nadgodziny</a:t>
            </a:r>
          </a:p>
          <a:p>
            <a:pPr lvl="1"/>
            <a:r>
              <a:rPr lang="pl-PL" sz="1600" dirty="0"/>
              <a:t>Premie i dodatki uznaniowe</a:t>
            </a:r>
          </a:p>
          <a:p>
            <a:pPr lvl="1"/>
            <a:r>
              <a:rPr lang="pl-PL" sz="1600" dirty="0"/>
              <a:t>bony na święta</a:t>
            </a:r>
          </a:p>
          <a:p>
            <a:endParaRPr lang="pl-PL" sz="1600" dirty="0"/>
          </a:p>
          <a:p>
            <a:r>
              <a:rPr lang="pl-PL" sz="1600" dirty="0"/>
              <a:t>Dodatki socjalne:</a:t>
            </a:r>
          </a:p>
          <a:p>
            <a:pPr lvl="1"/>
            <a:r>
              <a:rPr lang="pl-PL" sz="1600" dirty="0"/>
              <a:t>ubezpieczenie współmałżonka</a:t>
            </a:r>
          </a:p>
          <a:p>
            <a:pPr lvl="1"/>
            <a:r>
              <a:rPr lang="pl-PL" sz="1600" dirty="0"/>
              <a:t>Karnety do klubu fitness</a:t>
            </a:r>
          </a:p>
          <a:p>
            <a:pPr lvl="1"/>
            <a:r>
              <a:rPr lang="pl-PL" sz="1600" dirty="0"/>
              <a:t>Prywatne ubezpieczenie zdrowotne (np. Medicover, </a:t>
            </a:r>
            <a:r>
              <a:rPr lang="pl-PL" sz="1600" dirty="0" err="1"/>
              <a:t>Luxmed</a:t>
            </a:r>
            <a:r>
              <a:rPr lang="pl-PL" sz="1600" dirty="0"/>
              <a:t>)</a:t>
            </a:r>
          </a:p>
          <a:p>
            <a:pPr lvl="1"/>
            <a:r>
              <a:rPr lang="pl-PL" sz="1600" dirty="0"/>
              <a:t>„wczasy pod gruszą”</a:t>
            </a:r>
          </a:p>
          <a:p>
            <a:pPr lvl="1"/>
            <a:r>
              <a:rPr lang="pl-PL" sz="1600" dirty="0"/>
              <a:t>wyjazdy integracyjne</a:t>
            </a:r>
          </a:p>
          <a:p>
            <a:pPr marL="457200" lvl="1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4942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8D1390-5EC7-41D3-A9D1-FF4D59A7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PRACY NA UMOWĘ O PRACĘ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C68503-C94E-43EB-837D-9AACB8E61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62500" lnSpcReduction="20000"/>
          </a:bodyPr>
          <a:lstStyle/>
          <a:p>
            <a:r>
              <a:rPr lang="pl-PL" sz="2600" dirty="0"/>
              <a:t>szkolenia:</a:t>
            </a:r>
          </a:p>
          <a:p>
            <a:pPr lvl="1"/>
            <a:r>
              <a:rPr lang="pl-PL" sz="2600" dirty="0"/>
              <a:t>możliwość zdobycia certyfikatów</a:t>
            </a:r>
          </a:p>
          <a:p>
            <a:pPr lvl="1"/>
            <a:r>
              <a:rPr lang="pl-PL" sz="2600" dirty="0"/>
              <a:t>Studia podyplomowe</a:t>
            </a:r>
          </a:p>
          <a:p>
            <a:endParaRPr lang="pl-PL" sz="2600" dirty="0"/>
          </a:p>
          <a:p>
            <a:r>
              <a:rPr lang="pl-PL" sz="2600" dirty="0"/>
              <a:t>służbowy sprzęt:</a:t>
            </a:r>
          </a:p>
          <a:p>
            <a:pPr lvl="1"/>
            <a:r>
              <a:rPr lang="pl-PL" sz="2600" dirty="0"/>
              <a:t>telefon</a:t>
            </a:r>
          </a:p>
          <a:p>
            <a:pPr lvl="1"/>
            <a:r>
              <a:rPr lang="pl-PL" sz="2600" dirty="0"/>
              <a:t>laptop</a:t>
            </a:r>
          </a:p>
          <a:p>
            <a:pPr lvl="1"/>
            <a:r>
              <a:rPr lang="pl-PL" sz="2600" dirty="0"/>
              <a:t>samochód</a:t>
            </a:r>
          </a:p>
          <a:p>
            <a:pPr lvl="1"/>
            <a:r>
              <a:rPr lang="pl-PL" sz="2600" dirty="0"/>
              <a:t>mieszkanie</a:t>
            </a:r>
          </a:p>
          <a:p>
            <a:endParaRPr lang="pl-PL" sz="2600" dirty="0"/>
          </a:p>
          <a:p>
            <a:r>
              <a:rPr lang="pl-PL" sz="2600" dirty="0"/>
              <a:t>przygotowane i wyposażone stanowisko pracy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40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C4409-F06A-4AC2-B0E5-63D315D7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pracy na umowę o pracę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B7FC7E-1F7D-438B-9EAF-C39F36C8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4651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szef, bezpośredni i pośredni przełożeni</a:t>
            </a:r>
          </a:p>
          <a:p>
            <a:r>
              <a:rPr lang="pl-PL" dirty="0"/>
              <a:t>ustalone godziny pracy</a:t>
            </a:r>
          </a:p>
          <a:p>
            <a:r>
              <a:rPr lang="pl-PL" dirty="0"/>
              <a:t>ustalone terminy urlopu</a:t>
            </a:r>
          </a:p>
          <a:p>
            <a:r>
              <a:rPr lang="pl-PL" dirty="0"/>
              <a:t>ograniczone możliwości zarobku i awansu</a:t>
            </a:r>
          </a:p>
          <a:p>
            <a:r>
              <a:rPr lang="pl-PL" dirty="0"/>
              <a:t>możliwość zwolnienia</a:t>
            </a:r>
          </a:p>
          <a:p>
            <a:r>
              <a:rPr lang="pl-PL" dirty="0"/>
              <a:t>odgórnie ustalony zakres obowiązków</a:t>
            </a:r>
          </a:p>
          <a:p>
            <a:r>
              <a:rPr lang="pl-PL" dirty="0"/>
              <a:t>brak możliwości doboru współpracowników</a:t>
            </a:r>
          </a:p>
          <a:p>
            <a:r>
              <a:rPr lang="pl-PL" dirty="0"/>
              <a:t>konkurencja między współpracownikami</a:t>
            </a:r>
          </a:p>
          <a:p>
            <a:r>
              <a:rPr lang="pl-PL" dirty="0"/>
              <a:t>często brak uzależnienia płacy od wykonanej pracy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49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E2CA9B-98F9-475F-9A07-977E18BC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pracy na umowę o pracę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D6E20A-3F15-435C-81BD-5009CDEE7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Często stosowane praktyki:</a:t>
            </a:r>
          </a:p>
          <a:p>
            <a:r>
              <a:rPr lang="pl-PL" dirty="0"/>
              <a:t>konieczność pracy po godzinach bez dodatkowego wynagrodzenia</a:t>
            </a:r>
          </a:p>
          <a:p>
            <a:r>
              <a:rPr lang="pl-PL" dirty="0"/>
              <a:t>opóźnianie wypłat wynagrodzenia</a:t>
            </a:r>
          </a:p>
          <a:p>
            <a:r>
              <a:rPr lang="pl-PL" dirty="0" err="1"/>
              <a:t>mobing</a:t>
            </a:r>
            <a:endParaRPr lang="pl-PL" dirty="0"/>
          </a:p>
          <a:p>
            <a:r>
              <a:rPr lang="pl-PL" dirty="0"/>
              <a:t>szantażowanie zwolnieniem</a:t>
            </a:r>
          </a:p>
          <a:p>
            <a:r>
              <a:rPr lang="pl-PL" dirty="0"/>
              <a:t>niehumanitarne warunki pracy</a:t>
            </a:r>
          </a:p>
          <a:p>
            <a:r>
              <a:rPr lang="pl-PL" dirty="0"/>
              <a:t>zatrudnianie „na czarno” lub na część etatu, ale praca na pełny etat</a:t>
            </a:r>
          </a:p>
          <a:p>
            <a:r>
              <a:rPr lang="pl-PL" dirty="0"/>
              <a:t>przymuszanie do oszukiwania klientów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80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ADBB65-79CE-41BE-828B-A145C774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Rodzaje przedsiębiorstw ze względu na formę własności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FC7E9-E225-4690-91EC-22438E250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państwowe</a:t>
            </a:r>
          </a:p>
          <a:p>
            <a:r>
              <a:rPr lang="pl-PL" dirty="0"/>
              <a:t>komunalne – właścicielami są mieszkańcy pewnej okolicy (właścicielem jest np. gmina)</a:t>
            </a:r>
          </a:p>
          <a:p>
            <a:r>
              <a:rPr lang="pl-PL" dirty="0"/>
              <a:t>spółdzielcze – posiadaczami spółdzielni są reprezentowani przez zarząd pracownicy – nie ma uzależnienia zysków od wielkości wkładu</a:t>
            </a:r>
          </a:p>
          <a:p>
            <a:r>
              <a:rPr lang="pl-PL" dirty="0"/>
              <a:t>prywatne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775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3D4C7A-8575-469E-9953-EF04DA76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Rejestracja jednoosobowej działalności gospodarczej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D8C075-A7DF-4D27-A49D-83E780386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>
                <a:effectLst/>
                <a:latin typeface="Roboto" panose="02000000000000000000" pitchFamily="2" charset="0"/>
              </a:rPr>
              <a:t>Rejestracja w Centralnej Ewidencji i Informacji o Działalności Gospodarczej (CEIDG)</a:t>
            </a:r>
          </a:p>
          <a:p>
            <a:pPr lvl="1"/>
            <a:r>
              <a:rPr lang="pl-PL" b="1" i="0" dirty="0">
                <a:effectLst/>
                <a:latin typeface="Roboto" panose="02000000000000000000" pitchFamily="2" charset="0"/>
              </a:rPr>
              <a:t>podczas wizyty w urzędzie miasta/gminy</a:t>
            </a:r>
          </a:p>
          <a:p>
            <a:pPr lvl="1"/>
            <a:r>
              <a:rPr lang="pl-PL" b="0" i="0" dirty="0">
                <a:effectLst/>
                <a:latin typeface="Roboto" panose="02000000000000000000" pitchFamily="2" charset="0"/>
              </a:rPr>
              <a:t>listownie</a:t>
            </a:r>
          </a:p>
          <a:p>
            <a:pPr lvl="1"/>
            <a:r>
              <a:rPr lang="pl-PL" b="1" i="0" dirty="0">
                <a:effectLst/>
                <a:latin typeface="Roboto" panose="02000000000000000000" pitchFamily="2" charset="0"/>
              </a:rPr>
              <a:t>elektronicznie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999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89963D-FBAB-4F67-8539-5E5961CE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561"/>
            <a:ext cx="9905999" cy="4279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We wniosku o wpis do CEIDG należy podać:</a:t>
            </a:r>
          </a:p>
          <a:p>
            <a:r>
              <a:rPr lang="pl-PL" sz="1600" dirty="0"/>
              <a:t>imię, nazwisko, imiona rodziców, datę i miejsce urodzenia</a:t>
            </a:r>
          </a:p>
          <a:p>
            <a:r>
              <a:rPr lang="pl-PL" sz="1600" dirty="0"/>
              <a:t>rodzaj, serię i numer dokumentu tożsamości</a:t>
            </a:r>
          </a:p>
          <a:p>
            <a:r>
              <a:rPr lang="pl-PL" sz="1600" dirty="0"/>
              <a:t>PESEL, jeśli obywatelstwo polskie </a:t>
            </a:r>
          </a:p>
          <a:p>
            <a:r>
              <a:rPr lang="pl-PL" sz="1600" dirty="0"/>
              <a:t>wszystkie posiadane obywatelstwa</a:t>
            </a:r>
          </a:p>
          <a:p>
            <a:r>
              <a:rPr lang="pl-PL" sz="1600" dirty="0"/>
              <a:t>numer NIP i REGON jeśli zostały nadane</a:t>
            </a:r>
          </a:p>
          <a:p>
            <a:r>
              <a:rPr lang="pl-PL" sz="1600" dirty="0"/>
              <a:t>adres zamieszkania oraz inne adresy związane z zakładaną działalnością gospodarczą</a:t>
            </a:r>
          </a:p>
          <a:p>
            <a:r>
              <a:rPr lang="pl-PL" sz="1600" dirty="0"/>
              <a:t>nazwę zakładanej działalności gospodarczej – musi zawierać twoje imię i nazwisko</a:t>
            </a:r>
          </a:p>
          <a:p>
            <a:r>
              <a:rPr lang="pl-PL" sz="1600" dirty="0"/>
              <a:t>nazwę skróconą</a:t>
            </a:r>
          </a:p>
          <a:p>
            <a:r>
              <a:rPr lang="pl-PL" sz="1600" dirty="0"/>
              <a:t>kody PKD – dopasuj je do rodzaju twojej działalności i wybierz kod przeważający</a:t>
            </a:r>
          </a:p>
          <a:p>
            <a:r>
              <a:rPr lang="pl-PL" sz="1600" dirty="0"/>
              <a:t>liczbę pracowników, których planujesz zatrudnić</a:t>
            </a:r>
          </a:p>
          <a:p>
            <a:r>
              <a:rPr lang="pl-PL" sz="1600" dirty="0"/>
              <a:t>datę rozpoczęcia działalności</a:t>
            </a:r>
          </a:p>
          <a:p>
            <a:r>
              <a:rPr lang="pl-PL" sz="1600" dirty="0"/>
              <a:t>informacje o ubezpieczeniu w ZUS, KRUS lub za granicą</a:t>
            </a:r>
          </a:p>
          <a:p>
            <a:r>
              <a:rPr lang="pl-PL" sz="1600" dirty="0"/>
              <a:t>dane urzędu skarbowego właściwego ze względu na miejsce twojego zamieszkania.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0757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7F28C-F46A-4DAC-933E-7EDABE88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Rejestracja działalności online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662B13-E80E-497D-A70E-0A8415B77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15481"/>
          </a:xfrm>
        </p:spPr>
        <p:txBody>
          <a:bodyPr>
            <a:normAutofit fontScale="85000" lnSpcReduction="10000"/>
          </a:bodyPr>
          <a:lstStyle/>
          <a:p>
            <a:r>
              <a:rPr lang="pl-PL" b="0" i="0" dirty="0">
                <a:effectLst/>
                <a:latin typeface="Roboto" panose="02000000000000000000" pitchFamily="2" charset="0"/>
              </a:rPr>
              <a:t>po wejściu na stronę główną </a:t>
            </a:r>
            <a:r>
              <a:rPr lang="pl-PL" b="0" i="0" u="sng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Biznes.gov.pl</a:t>
            </a:r>
            <a:r>
              <a:rPr lang="pl-PL" b="0" i="0" dirty="0">
                <a:effectLst/>
                <a:latin typeface="Roboto" panose="02000000000000000000" pitchFamily="2" charset="0"/>
              </a:rPr>
              <a:t> należy wybrać usługę "Zarejestruj działalność gospodarczą". </a:t>
            </a:r>
          </a:p>
          <a:p>
            <a:r>
              <a:rPr lang="pl-PL" b="0" i="0" dirty="0">
                <a:effectLst/>
                <a:latin typeface="Roboto" panose="02000000000000000000" pitchFamily="2" charset="0"/>
              </a:rPr>
              <a:t>Zaloguj się przez Login.gov.pl, wykorzystując </a:t>
            </a:r>
            <a:r>
              <a:rPr lang="pl-PL" b="1" i="0" dirty="0">
                <a:effectLst/>
                <a:latin typeface="Roboto" panose="02000000000000000000" pitchFamily="2" charset="0"/>
              </a:rPr>
              <a:t>profil zaufany</a:t>
            </a:r>
            <a:r>
              <a:rPr lang="pl-PL" b="0" i="0" dirty="0">
                <a:effectLst/>
                <a:latin typeface="Roboto" panose="02000000000000000000" pitchFamily="2" charset="0"/>
              </a:rPr>
              <a:t> lub </a:t>
            </a:r>
            <a:r>
              <a:rPr lang="pl-PL" b="1" i="0" dirty="0">
                <a:effectLst/>
                <a:latin typeface="Roboto" panose="02000000000000000000" pitchFamily="2" charset="0"/>
              </a:rPr>
              <a:t>e-dowód</a:t>
            </a:r>
            <a:r>
              <a:rPr lang="pl-PL" b="0" i="0" dirty="0">
                <a:effectLst/>
                <a:latin typeface="Roboto" panose="02000000000000000000" pitchFamily="2" charset="0"/>
              </a:rPr>
              <a:t>. </a:t>
            </a:r>
          </a:p>
          <a:p>
            <a:pPr lvl="1"/>
            <a:r>
              <a:rPr lang="pl-PL" b="0" i="0" dirty="0">
                <a:effectLst/>
                <a:latin typeface="Roboto" panose="02000000000000000000" pitchFamily="2" charset="0"/>
              </a:rPr>
              <a:t>Jeśli to twoje pierwsze logowanie system przeprowadzi cię przez </a:t>
            </a:r>
            <a:r>
              <a:rPr lang="pl-PL" b="0" i="0" u="sng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 zakładania konta</a:t>
            </a:r>
            <a:r>
              <a:rPr lang="pl-PL" b="0" i="0" dirty="0">
                <a:effectLst/>
                <a:latin typeface="Roboto" panose="02000000000000000000" pitchFamily="2" charset="0"/>
              </a:rPr>
              <a:t>. </a:t>
            </a:r>
          </a:p>
          <a:p>
            <a:r>
              <a:rPr lang="pl-PL" b="0" i="0" dirty="0">
                <a:effectLst/>
                <a:latin typeface="Roboto" panose="02000000000000000000" pitchFamily="2" charset="0"/>
              </a:rPr>
              <a:t>Wystarczy, że zaznaczysz opcje, które cię dotyczą lub wpiszesz dane, o które zapyta kreator, a system sam przygotuje wniosek:</a:t>
            </a:r>
          </a:p>
          <a:p>
            <a:pPr lvl="1"/>
            <a:r>
              <a:rPr lang="pl-PL" b="0" i="0" dirty="0">
                <a:effectLst/>
                <a:latin typeface="Roboto" panose="02000000000000000000" pitchFamily="2" charset="0"/>
              </a:rPr>
              <a:t> o wpis do rejestru przedsiębiorców </a:t>
            </a:r>
          </a:p>
          <a:p>
            <a:pPr lvl="1"/>
            <a:r>
              <a:rPr lang="pl-PL" b="0" i="0" dirty="0">
                <a:effectLst/>
                <a:latin typeface="Roboto" panose="02000000000000000000" pitchFamily="2" charset="0"/>
              </a:rPr>
              <a:t>zgłoszenie do ZUS/KRUS, </a:t>
            </a:r>
          </a:p>
          <a:p>
            <a:pPr lvl="1"/>
            <a:r>
              <a:rPr lang="pl-PL" b="0" i="0" dirty="0">
                <a:effectLst/>
                <a:latin typeface="Roboto" panose="02000000000000000000" pitchFamily="2" charset="0"/>
              </a:rPr>
              <a:t>GUS </a:t>
            </a:r>
          </a:p>
          <a:p>
            <a:pPr lvl="1"/>
            <a:r>
              <a:rPr lang="pl-PL" b="0" i="0" dirty="0">
                <a:effectLst/>
                <a:latin typeface="Roboto" panose="02000000000000000000" pitchFamily="2" charset="0"/>
              </a:rPr>
              <a:t> urzędu skarbowego. </a:t>
            </a:r>
          </a:p>
          <a:p>
            <a:pPr lvl="1"/>
            <a:r>
              <a:rPr lang="pl-PL" b="0" i="0" dirty="0">
                <a:effectLst/>
                <a:latin typeface="Roboto" panose="02000000000000000000" pitchFamily="2" charset="0"/>
              </a:rPr>
              <a:t>Podpisz go </a:t>
            </a:r>
            <a:r>
              <a:rPr lang="pl-PL" b="0" i="0" u="sng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profilem zaufanym</a:t>
            </a:r>
            <a:r>
              <a:rPr lang="pl-PL" b="0" i="0" dirty="0">
                <a:effectLst/>
                <a:latin typeface="Roboto" panose="02000000000000000000" pitchFamily="2" charset="0"/>
              </a:rPr>
              <a:t> lub </a:t>
            </a:r>
            <a:r>
              <a:rPr lang="pl-PL" b="0" i="0" u="sng" dirty="0"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podpisem kwalifikowanym</a:t>
            </a:r>
            <a:endParaRPr lang="pl-PL" b="0" i="0" dirty="0">
              <a:effectLst/>
              <a:latin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390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F1C6F-EC09-4D54-8396-BF8EA4292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Rejestracja działalności online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7EEBE-31CB-497A-BA5D-F207B460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Roboto" panose="02000000000000000000" pitchFamily="2" charset="0"/>
              </a:rPr>
              <a:t>przez </a:t>
            </a:r>
            <a:r>
              <a:rPr lang="pl-PL" b="1" i="0" dirty="0">
                <a:effectLst/>
                <a:latin typeface="Roboto" panose="02000000000000000000" pitchFamily="2" charset="0"/>
              </a:rPr>
              <a:t>stronę banku </a:t>
            </a:r>
            <a:r>
              <a:rPr lang="pl-PL" b="0" i="0" dirty="0">
                <a:effectLst/>
                <a:latin typeface="Roboto" panose="02000000000000000000" pitchFamily="2" charset="0"/>
              </a:rPr>
              <a:t>- wniosek online można złożyć także poprzez bankowość internetową wybranych banków</a:t>
            </a:r>
          </a:p>
          <a:p>
            <a:pPr algn="l"/>
            <a:r>
              <a:rPr lang="pl-PL" b="0" i="0" dirty="0">
                <a:effectLst/>
                <a:latin typeface="Roboto" panose="02000000000000000000" pitchFamily="2" charset="0"/>
              </a:rPr>
              <a:t>Usługę oferują: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solidFill>
                  <a:srgbClr val="0063C1"/>
                </a:solidFill>
                <a:effectLst/>
                <a:latin typeface="Roboto" panose="02000000000000000000" pitchFamily="2" charset="0"/>
                <a:hlinkClick r:id="rId2"/>
              </a:rPr>
              <a:t>PKO BP (serwis </a:t>
            </a:r>
            <a:r>
              <a:rPr lang="pl-PL" b="0" i="0" u="sng" dirty="0" err="1">
                <a:solidFill>
                  <a:srgbClr val="0063C1"/>
                </a:solidFill>
                <a:effectLst/>
                <a:latin typeface="Roboto" panose="02000000000000000000" pitchFamily="2" charset="0"/>
                <a:hlinkClick r:id="rId2"/>
              </a:rPr>
              <a:t>iPKO</a:t>
            </a:r>
            <a:r>
              <a:rPr lang="pl-PL" b="0" i="0" u="sng" dirty="0">
                <a:solidFill>
                  <a:srgbClr val="0063C1"/>
                </a:solidFill>
                <a:effectLst/>
                <a:latin typeface="Roboto" panose="02000000000000000000" pitchFamily="2" charset="0"/>
                <a:hlinkClick r:id="rId2"/>
              </a:rPr>
              <a:t>)</a:t>
            </a:r>
            <a:endParaRPr lang="pl-PL" b="0" i="0" dirty="0">
              <a:solidFill>
                <a:srgbClr val="1A1A1A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solidFill>
                  <a:srgbClr val="0063C1"/>
                </a:solidFill>
                <a:effectLst/>
                <a:latin typeface="Roboto" panose="02000000000000000000" pitchFamily="2" charset="0"/>
                <a:hlinkClick r:id="rId3"/>
              </a:rPr>
              <a:t>Bank Pekao S.A.</a:t>
            </a:r>
            <a:endParaRPr lang="pl-PL" b="0" i="0" dirty="0">
              <a:solidFill>
                <a:srgbClr val="1A1A1A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solidFill>
                  <a:srgbClr val="0063C1"/>
                </a:solidFill>
                <a:effectLst/>
                <a:latin typeface="Roboto" panose="02000000000000000000" pitchFamily="2" charset="0"/>
                <a:hlinkClick r:id="rId4" tooltip="Strona otworzy się w nowej karcie"/>
              </a:rPr>
              <a:t>mBank</a:t>
            </a:r>
            <a:endParaRPr lang="pl-PL" b="0" i="0" dirty="0">
              <a:solidFill>
                <a:srgbClr val="1A1A1A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solidFill>
                  <a:srgbClr val="0063C1"/>
                </a:solidFill>
                <a:effectLst/>
                <a:latin typeface="Roboto" panose="02000000000000000000" pitchFamily="2" charset="0"/>
                <a:hlinkClick r:id="rId5"/>
              </a:rPr>
              <a:t>ING</a:t>
            </a:r>
            <a:endParaRPr lang="pl-PL" b="0" i="0" dirty="0">
              <a:solidFill>
                <a:srgbClr val="1A1A1A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solidFill>
                  <a:srgbClr val="0063C1"/>
                </a:solidFill>
                <a:effectLst/>
                <a:latin typeface="Roboto" panose="02000000000000000000" pitchFamily="2" charset="0"/>
                <a:hlinkClick r:id="rId6" tooltip="Strona otworzy się w nowej karcie"/>
              </a:rPr>
              <a:t>Santander Bank Polska</a:t>
            </a:r>
            <a:endParaRPr lang="pl-PL" b="0" i="0" dirty="0">
              <a:solidFill>
                <a:srgbClr val="1A1A1A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pl-PL" dirty="0"/>
              <a:t>UWAGA: </a:t>
            </a:r>
            <a:r>
              <a:rPr lang="pl-PL" b="0" i="0" dirty="0">
                <a:effectLst/>
                <a:latin typeface="Roboto" panose="02000000000000000000" pitchFamily="2" charset="0"/>
              </a:rPr>
              <a:t>za pośrednictwem banku można zarejestrować jedynie działalność. Pozostałe formalności, takie jak rejestracja w ZUS lub rejestracja jako podatnik VAT możesz załatwić w urzędzie albo online poprzez </a:t>
            </a:r>
            <a:r>
              <a:rPr lang="pl-PL" b="0" i="0" u="sng" dirty="0"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PUE ZUS</a:t>
            </a:r>
            <a:r>
              <a:rPr lang="pl-PL" b="0" i="0" dirty="0">
                <a:effectLst/>
                <a:latin typeface="Roboto" panose="02000000000000000000" pitchFamily="2" charset="0"/>
              </a:rPr>
              <a:t> lub </a:t>
            </a:r>
            <a:r>
              <a:rPr lang="pl-PL" b="0" i="0" u="sng" dirty="0"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 Podatkowy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80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66E54-C590-4EAA-BEFB-8C420745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F201BB-1182-4362-8073-ABE99EB8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Przed zarejestrowaniem działalności warto:</a:t>
            </a:r>
          </a:p>
          <a:p>
            <a:pPr lvl="1"/>
            <a:r>
              <a:rPr lang="pl-PL" dirty="0"/>
              <a:t> skonsultować z biurem rachunkowym formę opodatkowania.</a:t>
            </a:r>
          </a:p>
          <a:p>
            <a:pPr lvl="1"/>
            <a:r>
              <a:rPr lang="pl-PL" dirty="0"/>
              <a:t>zarejestrować domenę internetową</a:t>
            </a:r>
          </a:p>
          <a:p>
            <a:pPr lvl="1"/>
            <a:r>
              <a:rPr lang="pl-PL" dirty="0"/>
              <a:t>a przede wszystkim sporządzić </a:t>
            </a:r>
            <a:r>
              <a:rPr lang="pl-PL" dirty="0">
                <a:solidFill>
                  <a:srgbClr val="FFFF00"/>
                </a:solidFill>
              </a:rPr>
              <a:t>biznesplan</a:t>
            </a:r>
            <a:r>
              <a:rPr lang="pl-PL" dirty="0"/>
              <a:t> z porządną </a:t>
            </a:r>
            <a:r>
              <a:rPr lang="pl-PL" dirty="0">
                <a:solidFill>
                  <a:srgbClr val="FFFF00"/>
                </a:solidFill>
              </a:rPr>
              <a:t>analizą konkurencji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130843-5006-599E-1FF4-0D9FC8D6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86862" y="190850"/>
            <a:ext cx="2857500" cy="23812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969EC11-8FCC-4E40-C159-6FE4F0611935}"/>
              </a:ext>
            </a:extLst>
          </p:cNvPr>
          <p:cNvSpPr txBox="1"/>
          <p:nvPr/>
        </p:nvSpPr>
        <p:spPr>
          <a:xfrm>
            <a:off x="8486862" y="2687516"/>
            <a:ext cx="28575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hlinkClick r:id="rId3" tooltip="https://wiki.labomedia.org/index.php/Fichier:Attention.svg.html"/>
              </a:rPr>
              <a:t>To </a:t>
            </a:r>
            <a:r>
              <a:rPr lang="en-GB" sz="400" dirty="0" err="1">
                <a:hlinkClick r:id="rId3" tooltip="https://wiki.labomedia.org/index.php/Fichier:Attention.svg.html"/>
              </a:rPr>
              <a:t>zdjęcie</a:t>
            </a:r>
            <a:r>
              <a:rPr lang="en-GB" sz="400" dirty="0"/>
              <a:t>, </a:t>
            </a:r>
            <a:r>
              <a:rPr lang="en-GB" sz="400" dirty="0" err="1"/>
              <a:t>autor</a:t>
            </a:r>
            <a:r>
              <a:rPr lang="en-GB" sz="400" dirty="0"/>
              <a:t>: </a:t>
            </a:r>
            <a:r>
              <a:rPr lang="en-GB" sz="400" dirty="0" err="1"/>
              <a:t>Nieznany</a:t>
            </a:r>
            <a:r>
              <a:rPr lang="en-GB" sz="400" dirty="0"/>
              <a:t> </a:t>
            </a:r>
            <a:r>
              <a:rPr lang="en-GB" sz="400" dirty="0" err="1"/>
              <a:t>autor</a:t>
            </a:r>
            <a:r>
              <a:rPr lang="en-GB" sz="400" dirty="0"/>
              <a:t>, </a:t>
            </a:r>
            <a:r>
              <a:rPr lang="en-GB" sz="400" dirty="0" err="1"/>
              <a:t>licencja</a:t>
            </a:r>
            <a:r>
              <a:rPr lang="en-GB" sz="400" dirty="0"/>
              <a:t>: </a:t>
            </a:r>
            <a:r>
              <a:rPr lang="en-GB" sz="400" dirty="0">
                <a:hlinkClick r:id="rId4" tooltip="https://creativecommons.org/licenses/by-sa/3.0/"/>
              </a:rPr>
              <a:t>CC BY-SA</a:t>
            </a:r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3506353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515DD-EEF2-485D-88ED-85ED5230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Założenie</a:t>
            </a:r>
            <a:r>
              <a:rPr lang="en-GB" dirty="0"/>
              <a:t> </a:t>
            </a:r>
            <a:r>
              <a:rPr lang="pl-PL" dirty="0"/>
              <a:t>firmowego </a:t>
            </a:r>
            <a:r>
              <a:rPr lang="en-GB" dirty="0" err="1"/>
              <a:t>rachunku</a:t>
            </a:r>
            <a:r>
              <a:rPr lang="en-GB" dirty="0"/>
              <a:t> </a:t>
            </a:r>
            <a:r>
              <a:rPr lang="en-GB" dirty="0" err="1"/>
              <a:t>bankowego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8F5247-1205-4AC1-B7DA-61FECA9F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Czym się kierować:</a:t>
            </a:r>
          </a:p>
          <a:p>
            <a:pPr lvl="1"/>
            <a:r>
              <a:rPr lang="pl-PL" dirty="0"/>
              <a:t>Opłaty/Brak opłat za przelewy</a:t>
            </a:r>
          </a:p>
          <a:p>
            <a:pPr lvl="1"/>
            <a:r>
              <a:rPr lang="pl-PL" dirty="0"/>
              <a:t>Opłata za prowadzenie rachunku</a:t>
            </a:r>
          </a:p>
          <a:p>
            <a:pPr lvl="1"/>
            <a:r>
              <a:rPr lang="pl-PL" dirty="0"/>
              <a:t>Dodatkowe funkcjonalności, np. bramka szybkich płatności</a:t>
            </a:r>
          </a:p>
          <a:p>
            <a:pPr lvl="1"/>
            <a:r>
              <a:rPr lang="pl-PL" dirty="0"/>
              <a:t>Warunki uzyskania kredytu</a:t>
            </a:r>
          </a:p>
          <a:p>
            <a:r>
              <a:rPr lang="pl-PL" dirty="0"/>
              <a:t>UWAGA – zmiana rachunku w trakcie prowadzenia działalności jest dość kłopotliwa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48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B9439-E247-4FBB-B1E9-50FECE1B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Możliwe formy opodatkowania dochodów z działalności gospodarczej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F4EBF-0CBF-4FA9-9701-D84E4804D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pl-PL" b="1" i="0" dirty="0">
                <a:effectLst/>
                <a:latin typeface="Roboto" panose="02000000000000000000" pitchFamily="2" charset="0"/>
              </a:rPr>
              <a:t>Dostępne są trzy formy opodatkowania</a:t>
            </a:r>
            <a:r>
              <a:rPr lang="pl-PL" b="0" i="0" dirty="0">
                <a:effectLst/>
                <a:latin typeface="Roboto" panose="02000000000000000000" pitchFamily="2" charset="0"/>
              </a:rPr>
              <a:t> dochodów z działalności gospodarczej: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 zasadach ogólnych, według skali podatkowej (stawka podatkowa 17% i 32%)</a:t>
            </a:r>
            <a:endParaRPr lang="pl-PL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według stawki liniowej (19%)</a:t>
            </a:r>
            <a:endParaRPr lang="pl-PL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sng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ryczałtem od przychodów ewidencjonowanych.</a:t>
            </a:r>
            <a:endParaRPr lang="pl-PL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pl-PL" b="0" i="0" dirty="0">
                <a:effectLst/>
                <a:latin typeface="Roboto" panose="02000000000000000000" pitchFamily="2" charset="0"/>
              </a:rPr>
              <a:t>Czwartą formą opodatkowania jest </a:t>
            </a:r>
            <a:r>
              <a:rPr lang="pl-PL" b="1" i="0" dirty="0">
                <a:effectLst/>
                <a:latin typeface="Roboto" panose="02000000000000000000" pitchFamily="2" charset="0"/>
              </a:rPr>
              <a:t>karta podatkowa</a:t>
            </a:r>
            <a:r>
              <a:rPr lang="pl-PL" b="0" i="0" dirty="0">
                <a:effectLst/>
                <a:latin typeface="Roboto" panose="02000000000000000000" pitchFamily="2" charset="0"/>
              </a:rPr>
              <a:t>, jednak od roku 2022 mogą z niej korzystać jedynie podatnicy, którzy byli opodatkowani w tej formie przed rokiem 2022 i kontynuują opodatkowanie w formie karty podatkowej.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948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F69A0-99C3-4C25-8F19-9193AA41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Możliwości</a:t>
            </a:r>
            <a:r>
              <a:rPr lang="en-GB" dirty="0"/>
              <a:t> </a:t>
            </a:r>
            <a:r>
              <a:rPr lang="en-GB" dirty="0" err="1"/>
              <a:t>prowadzenia</a:t>
            </a:r>
            <a:r>
              <a:rPr lang="en-GB" dirty="0"/>
              <a:t> </a:t>
            </a:r>
            <a:r>
              <a:rPr lang="en-GB" dirty="0" err="1"/>
              <a:t>księgowości</a:t>
            </a:r>
            <a:r>
              <a:rPr lang="en-GB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62F5B8-F029-4B1C-9411-F7616EC37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Samodzielnie:</a:t>
            </a:r>
          </a:p>
          <a:p>
            <a:pPr lvl="1"/>
            <a:r>
              <a:rPr lang="pl-PL" dirty="0"/>
              <a:t>Z wykorzystaniem programów np. Rachmistrz/Rewizor</a:t>
            </a:r>
          </a:p>
          <a:p>
            <a:pPr lvl="1"/>
            <a:r>
              <a:rPr lang="pl-PL" dirty="0"/>
              <a:t>On-line z wykorzystaniem serwisów księgowych</a:t>
            </a:r>
          </a:p>
          <a:p>
            <a:r>
              <a:rPr lang="pl-PL" b="1" dirty="0"/>
              <a:t>Przez biuro rachunkowe</a:t>
            </a:r>
          </a:p>
          <a:p>
            <a:r>
              <a:rPr lang="pl-PL" dirty="0"/>
              <a:t>Zatrudnienie księgowej (-ego)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83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FCFA0-6042-4890-9F6F-BDEB597B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Formy prowadzenia księgowości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B7D93-DDAC-452F-9F6D-446CF7E45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Księgowość uproszczona:</a:t>
            </a:r>
          </a:p>
          <a:p>
            <a:pPr lvl="1"/>
            <a:r>
              <a:rPr lang="pl-PL" dirty="0"/>
              <a:t>Książka Przychodów i Rozchodów (</a:t>
            </a:r>
            <a:r>
              <a:rPr lang="pl-PL" dirty="0" err="1"/>
              <a:t>KPiR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 Ewidencja przychodów opodatkowanych ryczałtem</a:t>
            </a:r>
          </a:p>
          <a:p>
            <a:r>
              <a:rPr lang="pl-PL" dirty="0"/>
              <a:t>Prowadzenie księgowości uproszczonej przeznaczone jest dla osób fizycznych prowadzących działalność gospodarczą, spółek cywilnych i jawnych oraz spółek partnerskich). </a:t>
            </a:r>
          </a:p>
          <a:p>
            <a:r>
              <a:rPr lang="pl-PL" dirty="0"/>
              <a:t>Warunkiem jest to, aby przychody netto związane z działalnością za poprzedni rok obrotowy, nie przekraczały równowartości 2 milionów EURO.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864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73F90-EC10-4991-BCD5-9D560043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5174"/>
            <a:ext cx="9905998" cy="1478570"/>
          </a:xfrm>
        </p:spPr>
        <p:txBody>
          <a:bodyPr/>
          <a:lstStyle/>
          <a:p>
            <a:r>
              <a:rPr lang="pl-PL" dirty="0"/>
              <a:t>Zalety i wady książki przychodów i rozchodów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729F5B-3643-4069-8381-921CEA23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95664"/>
            <a:ext cx="9905999" cy="53571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6400" dirty="0"/>
              <a:t>Zalety:</a:t>
            </a:r>
          </a:p>
          <a:p>
            <a:r>
              <a:rPr lang="pl-PL" sz="6400" dirty="0"/>
              <a:t>możliwość zaliczenia w koszty wszelkich wydatków, których związek z uzyskiwanymi przychodami jesteśmy w stanie udowodnić.</a:t>
            </a:r>
          </a:p>
          <a:p>
            <a:r>
              <a:rPr lang="pl-PL" sz="6400" dirty="0"/>
              <a:t>niższe opłaty w biurze rachunkowym niż w przypadku pełnej księgowości</a:t>
            </a:r>
          </a:p>
          <a:p>
            <a:pPr marL="0" indent="0">
              <a:buNone/>
            </a:pPr>
            <a:r>
              <a:rPr lang="pl-PL" sz="6400" dirty="0"/>
              <a:t>uwaga: </a:t>
            </a:r>
          </a:p>
          <a:p>
            <a:r>
              <a:rPr lang="pl-PL" sz="6400" dirty="0"/>
              <a:t>jeśli wystawimy fakturę sprzedaży i zarachujemy ją w </a:t>
            </a:r>
            <a:r>
              <a:rPr lang="pl-PL" sz="6400" dirty="0" err="1"/>
              <a:t>KPiR</a:t>
            </a:r>
            <a:r>
              <a:rPr lang="pl-PL" sz="6400" dirty="0"/>
              <a:t>, a kontrahent nam nie zapłaci - podatek od kwoty zarachowanej trzeba i tak zapłacić. </a:t>
            </a:r>
          </a:p>
          <a:p>
            <a:r>
              <a:rPr lang="pl-PL" sz="6400" dirty="0"/>
              <a:t>Z drugiej strony - jeśli dostaniemy od kontrahenta fakturę kosztową z przedłużonym terminem płatności – możemy ją zaliczyć w koszty przed jej uregulowaniem.</a:t>
            </a:r>
          </a:p>
          <a:p>
            <a:endParaRPr lang="pl-PL" sz="6400" dirty="0"/>
          </a:p>
          <a:p>
            <a:pPr marL="0" indent="0">
              <a:buNone/>
            </a:pPr>
            <a:r>
              <a:rPr lang="pl-PL" sz="6400" dirty="0"/>
              <a:t>Wady:</a:t>
            </a:r>
          </a:p>
          <a:p>
            <a:r>
              <a:rPr lang="pl-PL" sz="6400" dirty="0"/>
              <a:t>1.	konieczność gromadzenia wszystkich dokumentów księgowych i sprawdzania poprawności formalnej, obowiązek dokumentowania praktycznie wszystkich wydatków rachunkami - inaczej nie zostaną zaliczone do kosztów uzyskania przychodów,</a:t>
            </a:r>
          </a:p>
          <a:p>
            <a:r>
              <a:rPr lang="pl-PL" sz="6400" dirty="0"/>
              <a:t>2.	konieczność comiesięcznego składania deklaracji podatkowej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93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FBDA8-347E-4E3F-9DB3-8580E149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przedsiębiorstw ze względu na formę organizacyjno-prawną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9597F8-3856-4985-8082-1A61CF57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7590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Osoby fizyczne prowadzące działalność gospodarczą </a:t>
            </a:r>
          </a:p>
          <a:p>
            <a:endParaRPr lang="pl-PL" dirty="0"/>
          </a:p>
          <a:p>
            <a:pPr marL="457200" indent="-457200">
              <a:buFont typeface="+mj-lt"/>
              <a:buAutoNum type="arabicPeriod" startAt="2"/>
            </a:pPr>
            <a:r>
              <a:rPr lang="pl-PL" dirty="0"/>
              <a:t>Spółki osobowe:</a:t>
            </a:r>
          </a:p>
          <a:p>
            <a:r>
              <a:rPr lang="pl-PL" dirty="0"/>
              <a:t>spółka cywilna</a:t>
            </a:r>
          </a:p>
          <a:p>
            <a:r>
              <a:rPr lang="pl-PL" dirty="0"/>
              <a:t>spółka jawna– spółka prawa handlowego, obowiązuje kodeks prawa handlowego</a:t>
            </a:r>
          </a:p>
          <a:p>
            <a:r>
              <a:rPr lang="pl-PL" dirty="0"/>
              <a:t>spółka partnerska</a:t>
            </a:r>
          </a:p>
          <a:p>
            <a:r>
              <a:rPr lang="pl-PL" dirty="0"/>
              <a:t>spółka komandytowa – komplementariusze odpowiadają swoim majątkiem, komandytariusze do wkładu</a:t>
            </a:r>
          </a:p>
          <a:p>
            <a:r>
              <a:rPr lang="pl-PL" dirty="0"/>
              <a:t>spółka komandytowo-akcyjna</a:t>
            </a:r>
          </a:p>
          <a:p>
            <a:r>
              <a:rPr lang="pl-PL" dirty="0"/>
              <a:t> 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dirty="0"/>
              <a:t>Spółki kapitałowe: </a:t>
            </a:r>
          </a:p>
          <a:p>
            <a:r>
              <a:rPr lang="pl-PL" dirty="0"/>
              <a:t>spółka z ograniczoną odpowiedzialnością – sp. z o.o.</a:t>
            </a:r>
          </a:p>
          <a:p>
            <a:r>
              <a:rPr lang="pl-PL" dirty="0"/>
              <a:t>spółka akcyjna - S.A.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42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7BA68-19A7-49FE-8CD8-06A17A27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Formy</a:t>
            </a:r>
            <a:r>
              <a:rPr lang="en-GB" dirty="0"/>
              <a:t> </a:t>
            </a:r>
            <a:r>
              <a:rPr lang="en-GB" dirty="0" err="1"/>
              <a:t>prowadzenia</a:t>
            </a:r>
            <a:r>
              <a:rPr lang="en-GB" dirty="0"/>
              <a:t> </a:t>
            </a:r>
            <a:r>
              <a:rPr lang="en-GB" dirty="0" err="1"/>
              <a:t>księgowości</a:t>
            </a:r>
            <a:r>
              <a:rPr lang="pl-PL" dirty="0"/>
              <a:t>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C274E5-E855-433F-9822-B7DEF8BE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Pełna księgowość czyli księgi rachunkowe</a:t>
            </a:r>
          </a:p>
          <a:p>
            <a:r>
              <a:rPr lang="pl-PL" dirty="0"/>
              <a:t>Forma dostępna w spółkach kapitałowych, spółce komandytowej oraz w większych przedsiębiorstwach osób fizycznych (tych, które przekroczyły 2 mln EURO w poprzednim roku obrotowym).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509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92C44F-92C7-4EA2-A489-3581711E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i zalety pełnej księgowości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728CE0-B86D-4A4B-B815-CF53274E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63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Zalety:</a:t>
            </a:r>
          </a:p>
          <a:p>
            <a:r>
              <a:rPr lang="pl-PL" dirty="0"/>
              <a:t>Pełna kontrola sytuacji finansowej w firmie</a:t>
            </a:r>
          </a:p>
          <a:p>
            <a:r>
              <a:rPr lang="pl-PL" dirty="0"/>
              <a:t>Możliwość ustalania własnych planów kont dostosowanych do specyfiki prowadzonej działalności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Wady:</a:t>
            </a:r>
          </a:p>
          <a:p>
            <a:r>
              <a:rPr lang="pl-PL" dirty="0"/>
              <a:t>Duży stopień komplikacji</a:t>
            </a:r>
          </a:p>
          <a:p>
            <a:r>
              <a:rPr lang="pl-PL" dirty="0"/>
              <a:t>Kosztowna rachunkowość</a:t>
            </a:r>
          </a:p>
          <a:p>
            <a:r>
              <a:rPr lang="pl-PL" dirty="0"/>
              <a:t>Konieczność spełnienia wielu dodatkowych wymagań stawianych przez ustawę o rachunkowości</a:t>
            </a:r>
          </a:p>
          <a:p>
            <a:pPr marL="0" indent="0">
              <a:buNone/>
            </a:pPr>
            <a:r>
              <a:rPr lang="pl-PL" dirty="0"/>
              <a:t>W przypadkach przewidzianych ustawą podmioty zobowiązane do prowadzenia księgowości pełnej muszą zlecić przeprowadzenie badania sprawozdania finansowego firmy. Badanie takie wykonują uprawnione podmioty (firmy audytorskie, biegli rewidenci).</a:t>
            </a:r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88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57520-C922-4280-A476-A9242090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Słowniczek przedsiębiorcy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CEC077-61BA-4409-916A-5D3D45C2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zobowiązania – pieniądze, które my jesteśmy winni naszym kontrahentom</a:t>
            </a:r>
          </a:p>
          <a:p>
            <a:r>
              <a:rPr lang="pl-PL" dirty="0"/>
              <a:t>należności – pieniądze, które nasi kontrahenci są winni nam</a:t>
            </a:r>
          </a:p>
          <a:p>
            <a:r>
              <a:rPr lang="pl-PL" dirty="0"/>
              <a:t>termin płatności – data, która zamieszczana jest na fakturze, aby kontrahent wiedział kiedy do kiedy ma zapłacić należną nam kwotę. Zwykle termin płatności ma niewiele wspólnego z rzeczywistą datą zapłaty faktury.</a:t>
            </a:r>
          </a:p>
          <a:p>
            <a:r>
              <a:rPr lang="pl-PL" dirty="0"/>
              <a:t>wezwanie do zapłaty – druk wysyłany do naszych kontrahentów, aby przypomnieć im, że termin płatności dawno minął.</a:t>
            </a:r>
          </a:p>
          <a:p>
            <a:r>
              <a:rPr lang="pl-PL" dirty="0"/>
              <a:t>faktura terminowa lub faktura na termin (sformułowania potoczne) – faktura z odroczonym terminem płatności. Nie należy sądzić, że faktura terminowa zostanie zapłacona w terminie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345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423917-2594-4284-9474-C6047BF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Słowniczek przedsiębiorcy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6480E-7685-4A86-BD62-C81802E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faktura gotówkowa – faktura z natychmiastową płatnością. Wymierający rodzaj dokumentu.</a:t>
            </a:r>
          </a:p>
          <a:p>
            <a:r>
              <a:rPr lang="pl-PL" dirty="0"/>
              <a:t>firma windykacyjna – przedsiębiorstwo zajmujące się odbieraniem naszych należności. W zamian zwykle pobiera opłatę prowizyjną lub ryczałtową.</a:t>
            </a:r>
          </a:p>
          <a:p>
            <a:r>
              <a:rPr lang="pl-PL" dirty="0"/>
              <a:t>druk KP (kasa przyjmie) – potwierdzenie wpłaty gotówki do kasy firmy. Przy jakiejkolwiek wpłacie należy żądać potwierdzenia wpłaty.</a:t>
            </a:r>
          </a:p>
          <a:p>
            <a:r>
              <a:rPr lang="pl-PL" dirty="0"/>
              <a:t>druk KW (kasa wyda) – potwierdzenie wypłacenia gotówki z kasy.</a:t>
            </a:r>
          </a:p>
          <a:p>
            <a:r>
              <a:rPr lang="pl-PL" dirty="0"/>
              <a:t>dokument WZ – dokument wydania towaru z magazynu.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53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32A31-0EEC-4CB3-803A-25BDAA6C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47EC06-577D-47D7-A0CF-AF5ADA094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hlinkClick r:id="rId2"/>
              </a:rPr>
              <a:t>https://www.biznes.gov.pl/pl/opisy-procedur/-/proc/736</a:t>
            </a:r>
          </a:p>
          <a:p>
            <a:r>
              <a:rPr lang="pl-PL" dirty="0">
                <a:hlinkClick r:id="rId2"/>
              </a:rPr>
              <a:t>https://www.biznes.gov.pl/pl/portal/00172#:~:text=Do%20wyboru%20masz%20trzy%20formy,rycza%C5%82tem%20od%20przychod%C3%B3w%20ewidencjonowanych.</a:t>
            </a:r>
          </a:p>
          <a:p>
            <a:r>
              <a:rPr lang="pl-PL" dirty="0">
                <a:hlinkClick r:id="rId2"/>
              </a:rPr>
              <a:t>https://www.podatkomat.pl/rodzaje-ewidencji-ksiegowej/</a:t>
            </a:r>
          </a:p>
          <a:p>
            <a:r>
              <a:rPr lang="en-GB" dirty="0">
                <a:hlinkClick r:id="rId2"/>
              </a:rPr>
              <a:t>https://flstrefa.pl/jednoosobowa-dzialalnosc-gospodarcza-rejestracja-formy-opodatkowania-ulgi.html</a:t>
            </a:r>
            <a:endParaRPr lang="pl-PL" dirty="0"/>
          </a:p>
          <a:p>
            <a:r>
              <a:rPr lang="en-GB" dirty="0">
                <a:hlinkClick r:id="rId3"/>
              </a:rPr>
              <a:t>https://www.linkedin.com/pulse/uk-tax-burden-soar-highest-level-30-years-warns-ifs-amin-baghdadi/</a:t>
            </a:r>
            <a:endParaRPr lang="pl-PL" dirty="0"/>
          </a:p>
          <a:p>
            <a:r>
              <a:rPr lang="en-GB" dirty="0">
                <a:hlinkClick r:id="rId4"/>
              </a:rPr>
              <a:t>https://www.firma.egospodarka.pl/art/galeria/147955,Firmy-bankrutuja-bo-zle-inwestuja,3,11,1.html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20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29A0F-D947-4F7A-8401-4EB0EF3E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Wybór rodzaju działalności gospodarczej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39070-05E5-436D-A2FC-86BB2AD2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Wybór rodzaju działalności niesie ze sobą konsekwencje własnościowe, podatkowe oraz związane z odpowiedzialnością karną i karną skarbową.</a:t>
            </a:r>
          </a:p>
          <a:p>
            <a:pPr marL="0" indent="0">
              <a:spcAft>
                <a:spcPts val="1200"/>
              </a:spcAft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Rodzaj prowadzonej działalności gospodarczej ma wpływ na sposób rozliczania się z wierzycielami w przypadku powstania zobowiązań, których firma nie może spłacić.</a:t>
            </a:r>
            <a:b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46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093081-045B-4447-A3C3-1D8B34AF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formy działalności gospodarczej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5E3B70-7C78-4A3F-AE5E-C0F0BAE8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pożądane formy opodatkowania,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rodzaj działalności,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rozmiar planowanej działalności,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źródła kapitału mającego finansować działalność w początkowej fazie,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łatwość i możliwość późniejszych przekształceń,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sposób dysponowania środkami z prowadzonej działalności,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  <a:tabLst>
                <a:tab pos="542925" algn="l"/>
              </a:tabLst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rodzaj prowadzonej księgowości.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35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F49E5-D691-4449-83C5-C3BDDD37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Wady i zalety prowadzenia działalności gospodarczej oraz pracy na umowę o pracę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405475-E812-4B8D-96CF-E9753C0D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EE0589-9F67-4982-8FC6-5F8B34E8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79" y="2574164"/>
            <a:ext cx="2946129" cy="32170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FCFBBD-0AEB-4119-BF45-85ED662E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1" y="243443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3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F12F03-4F98-4079-921E-3AF015B3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Zalety</a:t>
            </a:r>
            <a:r>
              <a:rPr lang="en-GB" dirty="0"/>
              <a:t> </a:t>
            </a:r>
            <a:r>
              <a:rPr lang="en-GB" dirty="0" err="1"/>
              <a:t>prowadzenia</a:t>
            </a:r>
            <a:r>
              <a:rPr lang="en-GB" dirty="0"/>
              <a:t> </a:t>
            </a:r>
            <a:r>
              <a:rPr lang="en-GB" dirty="0" err="1"/>
              <a:t>działalności</a:t>
            </a:r>
            <a:r>
              <a:rPr lang="en-GB" dirty="0"/>
              <a:t> </a:t>
            </a:r>
            <a:r>
              <a:rPr lang="en-GB" dirty="0" err="1"/>
              <a:t>gospodarczej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B747B-E39E-4D24-BD72-7967B1A4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Niezależność:</a:t>
            </a:r>
          </a:p>
          <a:p>
            <a:pPr lvl="1"/>
            <a:r>
              <a:rPr lang="pl-PL" dirty="0"/>
              <a:t>nienormowany czas pracy</a:t>
            </a:r>
          </a:p>
          <a:p>
            <a:pPr lvl="1"/>
            <a:r>
              <a:rPr lang="pl-PL" dirty="0"/>
              <a:t>możliwość samodzielnego ustalania terminu urlopu</a:t>
            </a:r>
          </a:p>
          <a:p>
            <a:pPr lvl="1"/>
            <a:r>
              <a:rPr lang="pl-PL" dirty="0"/>
              <a:t>brak nadzoru ze strony przełożonego</a:t>
            </a:r>
          </a:p>
          <a:p>
            <a:pPr lvl="1"/>
            <a:r>
              <a:rPr lang="pl-PL" dirty="0"/>
              <a:t>decydowanie o podziale obowiązków</a:t>
            </a:r>
          </a:p>
          <a:p>
            <a:pPr lvl="1"/>
            <a:r>
              <a:rPr lang="pl-PL" dirty="0"/>
              <a:t>samodzielny wybór branży i zakresu działalności</a:t>
            </a:r>
          </a:p>
          <a:p>
            <a:pPr lvl="1"/>
            <a:r>
              <a:rPr lang="pl-PL" dirty="0"/>
              <a:t>decydowanie o skali działalności</a:t>
            </a:r>
          </a:p>
          <a:p>
            <a:pPr lvl="1"/>
            <a:r>
              <a:rPr lang="pl-PL" dirty="0"/>
              <a:t>możliwość zakończenia działalności w dowolnym momencie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70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B6A59B-959B-4815-82D0-E27166EC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Zalety</a:t>
            </a:r>
            <a:r>
              <a:rPr lang="en-GB" dirty="0"/>
              <a:t> </a:t>
            </a:r>
            <a:r>
              <a:rPr lang="en-GB" dirty="0" err="1"/>
              <a:t>prowadzenia</a:t>
            </a:r>
            <a:r>
              <a:rPr lang="en-GB" dirty="0"/>
              <a:t> </a:t>
            </a:r>
            <a:r>
              <a:rPr lang="en-GB" dirty="0" err="1"/>
              <a:t>działalności</a:t>
            </a:r>
            <a:r>
              <a:rPr lang="en-GB" dirty="0"/>
              <a:t> </a:t>
            </a:r>
            <a:r>
              <a:rPr lang="en-GB" dirty="0" err="1"/>
              <a:t>gospodarczej</a:t>
            </a:r>
            <a:r>
              <a:rPr lang="pl-PL" dirty="0"/>
              <a:t> cd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7F8274-6DBF-4B86-AD9E-8B4C4D3D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nielimitowane wynagrodzenie</a:t>
            </a:r>
          </a:p>
          <a:p>
            <a:pPr lvl="1"/>
            <a:r>
              <a:rPr lang="pl-PL" dirty="0"/>
              <a:t>uzależnienie wynagrodzenia od włożonego wysiłku</a:t>
            </a:r>
          </a:p>
          <a:p>
            <a:pPr lvl="1"/>
            <a:r>
              <a:rPr lang="pl-PL" dirty="0"/>
              <a:t>możliwość uzyskiwania zysków dzięki pracy zatrudnionych osób</a:t>
            </a:r>
          </a:p>
          <a:p>
            <a:pPr lvl="1"/>
            <a:r>
              <a:rPr lang="pl-PL" dirty="0"/>
              <a:t>decydowanie o dochodach pracowników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840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312</TotalTime>
  <Words>2172</Words>
  <Application>Microsoft Office PowerPoint</Application>
  <PresentationFormat>Panoramiczny</PresentationFormat>
  <Paragraphs>322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0" baseType="lpstr">
      <vt:lpstr>Arial</vt:lpstr>
      <vt:lpstr>Roboto</vt:lpstr>
      <vt:lpstr>Times New Roman</vt:lpstr>
      <vt:lpstr>Tw Cen MT</vt:lpstr>
      <vt:lpstr>Verdana</vt:lpstr>
      <vt:lpstr>Obwód</vt:lpstr>
      <vt:lpstr>Działalność gospodarcza</vt:lpstr>
      <vt:lpstr>Plan wykładu</vt:lpstr>
      <vt:lpstr> Rodzaje przedsiębiorstw ze względu na formę własności </vt:lpstr>
      <vt:lpstr>Rodzaje przedsiębiorstw ze względu na formę organizacyjno-prawną</vt:lpstr>
      <vt:lpstr>Wybór rodzaju działalności gospodarczej</vt:lpstr>
      <vt:lpstr>Kryteria wyboru formy działalności gospodarczej</vt:lpstr>
      <vt:lpstr>Wady i zalety prowadzenia działalności gospodarczej oraz pracy na umowę o pracę</vt:lpstr>
      <vt:lpstr>Zalety prowadzenia działalności gospodarczej</vt:lpstr>
      <vt:lpstr>Zalety prowadzenia działalności gospodarczej cd</vt:lpstr>
      <vt:lpstr>Zalety prowadzenia działalności gospodarczej cd</vt:lpstr>
      <vt:lpstr>Zalety prowadzenia działalności gospodarczej cd</vt:lpstr>
      <vt:lpstr>Zalety prowadzenia działalności gospodarczej cd</vt:lpstr>
      <vt:lpstr>Zalety prowadzenia działalności gospodarczej cd</vt:lpstr>
      <vt:lpstr>Zalety prowadzenia działalności gospodarczej cd</vt:lpstr>
      <vt:lpstr>Nieformalne korzyści prowadzenia działalności gospodarczej</vt:lpstr>
      <vt:lpstr>Wady prowadzenia działalności gospodarczej</vt:lpstr>
      <vt:lpstr>Wady prowadzenia działalności gospodarczej cd</vt:lpstr>
      <vt:lpstr>Wady prowadzenia działalności gospodarczej cd</vt:lpstr>
      <vt:lpstr>Prezentacja programu PowerPoint</vt:lpstr>
      <vt:lpstr>Wady prowadzenia działalności gospodarczej cd</vt:lpstr>
      <vt:lpstr>Wady prowadzenia działalności gospodarczej cd</vt:lpstr>
      <vt:lpstr>Wady prowadzenia działalności gospodarczej cd</vt:lpstr>
      <vt:lpstr>Wady prowadzenia działalności gospodarczej cd</vt:lpstr>
      <vt:lpstr>Wady prowadzenia działalności gospodarczej cd</vt:lpstr>
      <vt:lpstr>ZALETY PRACY NA UMOWĘ O PRACĘ</vt:lpstr>
      <vt:lpstr>ZALETY PRACY NA UMOWĘ O PRACĘ cd</vt:lpstr>
      <vt:lpstr>ZALETY PRACY NA UMOWĘ O PRACĘ cd</vt:lpstr>
      <vt:lpstr>Wady pracy na umowę o pracę</vt:lpstr>
      <vt:lpstr>Wady pracy na umowę o pracę</vt:lpstr>
      <vt:lpstr>Rejestracja jednoosobowej działalności gospodarczej</vt:lpstr>
      <vt:lpstr>Prezentacja programu PowerPoint</vt:lpstr>
      <vt:lpstr>Rejestracja działalności online</vt:lpstr>
      <vt:lpstr>Rejestracja działalności online</vt:lpstr>
      <vt:lpstr>uwaga</vt:lpstr>
      <vt:lpstr>Założenie firmowego rachunku bankowego</vt:lpstr>
      <vt:lpstr>Możliwe formy opodatkowania dochodów z działalności gospodarczej</vt:lpstr>
      <vt:lpstr>Możliwości prowadzenia księgowości:</vt:lpstr>
      <vt:lpstr>Formy prowadzenia księgowości</vt:lpstr>
      <vt:lpstr>Zalety i wady książki przychodów i rozchodów</vt:lpstr>
      <vt:lpstr>Formy prowadzenia księgowości cd</vt:lpstr>
      <vt:lpstr>Wady i zalety pełnej księgowości</vt:lpstr>
      <vt:lpstr>Słowniczek przedsiębiorcy </vt:lpstr>
      <vt:lpstr>Słowniczek przedsiębiorcy cd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przedsiębiorstwo</dc:title>
  <dc:creator>Recenzent</dc:creator>
  <cp:lastModifiedBy>Recenzent</cp:lastModifiedBy>
  <cp:revision>77</cp:revision>
  <dcterms:created xsi:type="dcterms:W3CDTF">2022-02-25T13:27:51Z</dcterms:created>
  <dcterms:modified xsi:type="dcterms:W3CDTF">2022-05-24T13:08:10Z</dcterms:modified>
</cp:coreProperties>
</file>