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0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eshot.com/pl/business-analysis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ianocabrera.com/como-hacer-un-plan-de-marketing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files.pl/pl/index.php/Zasada_SMART" TargetMode="External"/><Relationship Id="rId2" Type="http://schemas.openxmlformats.org/officeDocument/2006/relationships/hyperlink" Target="http://www.zlotefirmy.pl/cele-firm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l.wikipedia.org/wiki/S.M.A.R.T._(zarz%C4%85dzanie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sheninger.blogspot.com/2017/09/get-your-swot-on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0E6054-E269-417D-AADE-D9715B296D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biznesplan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20578B8-6DBE-47D5-8E21-156B48362A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hab. inż. Grzegorz chodak, prof. </a:t>
            </a:r>
            <a:r>
              <a:rPr lang="pl-PL" dirty="0" err="1"/>
              <a:t>pwr</a:t>
            </a:r>
            <a:endParaRPr lang="en-GB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C0F7472-E04B-B0BB-1845-478858615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160353" y="115349"/>
            <a:ext cx="4699932" cy="313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02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4952B1-7E4A-48BB-A245-445D0A125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Szanse – czynniki zewnętrzne pozytywne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0B7A64-13E4-4D16-B092-0EEEFD3C2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Szanse to zjawiska i tendencje w otoczeniu, które gdy odpowiednio wykorzystamy staną się impulsem rozwoju oraz osłabią zagrożenia</a:t>
            </a:r>
          </a:p>
          <a:p>
            <a:r>
              <a:rPr lang="pl-PL" dirty="0"/>
              <a:t>Gdzie są pola największych szans dla Twojej firmy ? </a:t>
            </a:r>
          </a:p>
          <a:p>
            <a:r>
              <a:rPr lang="pl-PL" dirty="0"/>
              <a:t>Jakie są ciekawe trendy w twoim otoczeniu ? </a:t>
            </a:r>
          </a:p>
          <a:p>
            <a:r>
              <a:rPr lang="pl-PL" dirty="0"/>
              <a:t>Szanse, które możesz wykorzystać mogą pochodzić z:</a:t>
            </a:r>
          </a:p>
          <a:p>
            <a:pPr lvl="1"/>
            <a:r>
              <a:rPr lang="pl-PL" dirty="0"/>
              <a:t>szans stwarzanych przez technologię i rynek zarówno w skali mikro, jak makro, </a:t>
            </a:r>
          </a:p>
          <a:p>
            <a:pPr lvl="1"/>
            <a:r>
              <a:rPr lang="pl-PL" dirty="0"/>
              <a:t>szans wynikających ze struktury rynku pracy, struktury społeczeństwa, zmian w stylu życia społeczeństwa, wzorów społecznych, lokalnych wydarzeń itd...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263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8C0B96-F9D5-4480-A2A9-EE6393C10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Zagrożenia – czynniki zewnętrzne negatywne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F52CB2-7A1B-4684-B717-E974E2501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9194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Zagrożenia to wszystkie czynniki zewnętrzne, które są postrzegane jako bariery dla rozwoju firmy, utrudnienia, dodatkowe koszty działania. </a:t>
            </a:r>
          </a:p>
          <a:p>
            <a:r>
              <a:rPr lang="pl-PL" dirty="0"/>
              <a:t>Istnienie zagrożeń ma destrukcyjny wpływ na rozwój organizacji lub powodzenie inwestycji, jednocześnie nie pozwala na pełne wykorzystanie szans i mocnych stron</a:t>
            </a:r>
          </a:p>
          <a:p>
            <a:pPr lvl="1"/>
            <a:r>
              <a:rPr lang="pl-PL" dirty="0"/>
              <a:t>Z jakim przeszkodami zewnętrznymi możesz się spotkać? </a:t>
            </a:r>
          </a:p>
          <a:p>
            <a:pPr lvl="1"/>
            <a:r>
              <a:rPr lang="pl-PL" dirty="0"/>
              <a:t>Co robi twoja konkurencja ? </a:t>
            </a:r>
          </a:p>
          <a:p>
            <a:pPr lvl="1"/>
            <a:r>
              <a:rPr lang="pl-PL" dirty="0"/>
              <a:t>Czy zmiany technologiczne zagrażają twojej pozycji ? </a:t>
            </a:r>
          </a:p>
          <a:p>
            <a:pPr lvl="1"/>
            <a:r>
              <a:rPr lang="pl-PL" dirty="0"/>
              <a:t>Czy zmieniają się wymagania prawne odnośnie twojej pracy, produktu lub obsługi ? </a:t>
            </a:r>
          </a:p>
          <a:p>
            <a:pPr lvl="1"/>
            <a:r>
              <a:rPr lang="pl-PL" dirty="0"/>
              <a:t>Czy masz nieściągalny dług lub problemy z przepływami finansowymi 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06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F55372-0185-4BA3-955E-ACB03BFB5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Mocne strony – czynniki wewnętrzne pozytywne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D1541-8D6D-4227-8E1D-3377D0BCE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91945"/>
          </a:xfrm>
        </p:spPr>
        <p:txBody>
          <a:bodyPr>
            <a:normAutofit/>
          </a:bodyPr>
          <a:lstStyle/>
          <a:p>
            <a:r>
              <a:rPr lang="pl-PL" dirty="0"/>
              <a:t>mocne strony, czyli atuty organizacji. </a:t>
            </a:r>
          </a:p>
          <a:p>
            <a:r>
              <a:rPr lang="pl-PL" dirty="0"/>
              <a:t>Mocne strony to walory organizacji, które w pozytywny sposób wyróżniają ją pośród konkurencji. </a:t>
            </a:r>
          </a:p>
          <a:p>
            <a:r>
              <a:rPr lang="pl-PL" dirty="0"/>
              <a:t>Mocne strony mogą być wynikiem wielkości organizacji, polegać na dużym udziale w rynku, niskich kosztach jednostkowych, dysponowania nowoczesną technologią, jakością produkcji itd.</a:t>
            </a:r>
          </a:p>
          <a:p>
            <a:pPr lvl="1"/>
            <a:r>
              <a:rPr lang="pl-PL" dirty="0"/>
              <a:t>Jakie są twoje przewagi ? </a:t>
            </a:r>
          </a:p>
          <a:p>
            <a:pPr lvl="1"/>
            <a:r>
              <a:rPr lang="pl-PL" dirty="0"/>
              <a:t>Co robisz dobrze 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208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FB02C8-4BC6-4C43-9C18-FA0C3C82B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Słabe strony – czynniki wewnętrzne negatywne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6CD3B2-D88C-4788-B78B-FBDFC702D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702134"/>
          </a:xfrm>
        </p:spPr>
        <p:txBody>
          <a:bodyPr>
            <a:normAutofit/>
          </a:bodyPr>
          <a:lstStyle/>
          <a:p>
            <a:r>
              <a:rPr lang="pl-PL" dirty="0"/>
              <a:t>Słabe strony to konsekwencja ograniczeń zasobów i niedostatecznych kwalifikacji. Mogą one dotyczyć całej organizacji, jak i jej części.</a:t>
            </a:r>
          </a:p>
          <a:p>
            <a:r>
              <a:rPr lang="pl-PL" dirty="0"/>
              <a:t>Każda organizacja posiada słabe strony, jednak zbyt duża ich ilość może spowodować, że przedsiębiorstwo nie utrzyma się na rynku konkurencyjnym.</a:t>
            </a:r>
          </a:p>
          <a:p>
            <a:pPr lvl="1"/>
            <a:r>
              <a:rPr lang="pl-PL" dirty="0"/>
              <a:t>Co jest robione niedobrze ? </a:t>
            </a:r>
          </a:p>
          <a:p>
            <a:pPr lvl="1"/>
            <a:r>
              <a:rPr lang="pl-PL" dirty="0"/>
              <a:t>Co może być usprawnione ?</a:t>
            </a:r>
          </a:p>
          <a:p>
            <a:pPr lvl="1"/>
            <a:r>
              <a:rPr lang="pl-PL" dirty="0"/>
              <a:t>Jakie elementy organizacji / produktu / dystrybucji… wymagają poprawy </a:t>
            </a:r>
          </a:p>
          <a:p>
            <a:pPr lvl="1"/>
            <a:r>
              <a:rPr lang="pl-PL" dirty="0"/>
              <a:t>Czego powinno się unikać ? </a:t>
            </a:r>
          </a:p>
        </p:txBody>
      </p:sp>
    </p:spTree>
    <p:extLst>
      <p:ext uri="{BB962C8B-B14F-4D97-AF65-F5344CB8AC3E}">
        <p14:creationId xmlns:p14="http://schemas.microsoft.com/office/powerpoint/2010/main" val="284070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31A828-8707-407E-A703-25DA2A56B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przedsiębiorstwa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B184E7-AAA5-456F-A999-98C764E0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Cele krótkoterminowe – od kilku tygodni do roku</a:t>
            </a:r>
          </a:p>
          <a:p>
            <a:r>
              <a:rPr lang="pl-PL" dirty="0"/>
              <a:t>Cele długoterminowe – powyżej roku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903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DC03C5-883D-4709-93C0-D765D0DF2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wyznaczania celów S.M.A.R.T.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6D3E71-415F-4BC4-A2ED-8CCF3421F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3117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Metoda S.M.A.R.T., formułowane przez nas cele powinny być:</a:t>
            </a:r>
          </a:p>
          <a:p>
            <a:r>
              <a:rPr lang="pl-PL" dirty="0"/>
              <a:t>S – </a:t>
            </a:r>
            <a:r>
              <a:rPr lang="pl-PL" dirty="0" err="1"/>
              <a:t>Specific</a:t>
            </a:r>
            <a:r>
              <a:rPr lang="pl-PL" dirty="0"/>
              <a:t>, konkretny - cel, powinien być jasno sprecyzowany, zdefiniowany i określamy co chcemy dzięki niemu osiągnąć.</a:t>
            </a:r>
          </a:p>
          <a:p>
            <a:r>
              <a:rPr lang="pl-PL" dirty="0"/>
              <a:t>M – </a:t>
            </a:r>
            <a:r>
              <a:rPr lang="pl-PL" dirty="0" err="1"/>
              <a:t>Measurable</a:t>
            </a:r>
            <a:r>
              <a:rPr lang="pl-PL" dirty="0"/>
              <a:t>, mierzalny - cel powinien być możliwy do monitorowania i zmierzenia. Mierzalność pozwala jednoznacznie określić czy cel został osiągnięty.</a:t>
            </a:r>
          </a:p>
          <a:p>
            <a:r>
              <a:rPr lang="pl-PL" dirty="0"/>
              <a:t>A – </a:t>
            </a:r>
            <a:r>
              <a:rPr lang="pl-PL" dirty="0" err="1"/>
              <a:t>Achievable</a:t>
            </a:r>
            <a:r>
              <a:rPr lang="pl-PL" dirty="0"/>
              <a:t>, osiągalny - czyli możliwy do osiągnięcia dostępnymi zasobami firmy</a:t>
            </a:r>
          </a:p>
          <a:p>
            <a:r>
              <a:rPr lang="pl-PL" dirty="0"/>
              <a:t>R – </a:t>
            </a:r>
            <a:r>
              <a:rPr lang="pl-PL" dirty="0" err="1"/>
              <a:t>Relevant</a:t>
            </a:r>
            <a:r>
              <a:rPr lang="pl-PL" dirty="0"/>
              <a:t>, istotny cel powinien być ważnym krokiem naprzód, jednocześnie musi stanowić określoną wartość dla tego, kto będzie go realizował.</a:t>
            </a:r>
          </a:p>
          <a:p>
            <a:r>
              <a:rPr lang="pl-PL" dirty="0"/>
              <a:t>Time-</a:t>
            </a:r>
            <a:r>
              <a:rPr lang="pl-PL" dirty="0" err="1"/>
              <a:t>bound</a:t>
            </a:r>
            <a:r>
              <a:rPr lang="pl-PL" dirty="0"/>
              <a:t> – określony w czasie - cel powinien mieć dokładnie określony horyzont czasowy, w jakim zamierzamy go osiągnąć.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949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16AA60-9416-4155-AFB9-BFA6285FC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Wersja rozszerzona S.M.A.R.T.E.R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78741C-03D0-4742-BC70-268A51F7C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E: ekscytujący (ang. </a:t>
            </a:r>
            <a:r>
              <a:rPr lang="pl-PL" dirty="0" err="1"/>
              <a:t>exciting</a:t>
            </a:r>
            <a:r>
              <a:rPr lang="pl-PL" dirty="0"/>
              <a:t>) – cel powinien być ekscytujący; cel ekscytujący mocno motywuje do osiągnięcia go;</a:t>
            </a:r>
          </a:p>
          <a:p>
            <a:r>
              <a:rPr lang="pl-PL" dirty="0"/>
              <a:t>R: zapisany (ang. </a:t>
            </a:r>
            <a:r>
              <a:rPr lang="pl-PL" dirty="0" err="1"/>
              <a:t>recorded</a:t>
            </a:r>
            <a:r>
              <a:rPr lang="pl-PL" dirty="0"/>
              <a:t>) – zapisanie celu spełnia kilka funkcji: nie zapomnimy o nim, zapisanie motywuje do jego osiągnięcia – w razie trudności nie można udawać, że cel nigdy nie istniał, gdy jest zapisany.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134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61DAF6-07FD-4DB9-9812-E99C0E8F3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marketingowy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17024E-DA49-46A3-B643-ACDC119D2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pl-PL" dirty="0"/>
              <a:t>Produkt 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/>
              <a:t>Odbiorcy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/>
              <a:t>Konkurencja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/>
              <a:t>Ceny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/>
              <a:t>Dystrybucja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/>
              <a:t>Promocja</a:t>
            </a:r>
          </a:p>
          <a:p>
            <a:endParaRPr lang="en-GB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96FD607-2CE1-4985-71A2-7E6B23A8AA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72163" y="2000251"/>
            <a:ext cx="6629400" cy="3790950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CACA8961-F117-49AA-2FB6-5AA642F524C9}"/>
              </a:ext>
            </a:extLst>
          </p:cNvPr>
          <p:cNvSpPr txBox="1"/>
          <p:nvPr/>
        </p:nvSpPr>
        <p:spPr>
          <a:xfrm>
            <a:off x="5172163" y="5791201"/>
            <a:ext cx="662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www.marianocabrera.com/como-hacer-un-plan-de-marketing/"/>
              </a:rPr>
              <a:t>To zdjęcie</a:t>
            </a:r>
            <a:r>
              <a:rPr lang="en-GB" sz="900"/>
              <a:t>, autor: Nieznany autor, licencja: </a:t>
            </a:r>
            <a:r>
              <a:rPr lang="en-GB" sz="900">
                <a:hlinkClick r:id="rId4" tooltip="https://creativecommons.org/licenses/by-nc/3.0/"/>
              </a:rPr>
              <a:t>CC BY-NC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1450739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E4EFC9-4BC6-4A38-B535-B1B707D02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 </a:t>
            </a:r>
            <a:r>
              <a:rPr lang="en-GB" dirty="0" err="1"/>
              <a:t>działalności</a:t>
            </a:r>
            <a:r>
              <a:rPr lang="en-GB" dirty="0"/>
              <a:t> </a:t>
            </a:r>
            <a:r>
              <a:rPr lang="en-GB" dirty="0" err="1"/>
              <a:t>operacyjnej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51A21D-6D5D-48A1-B391-A6401DC1B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Technologia</a:t>
            </a:r>
          </a:p>
          <a:p>
            <a:r>
              <a:rPr lang="pl-PL" dirty="0"/>
              <a:t>Nakłady inwestycyjne</a:t>
            </a:r>
          </a:p>
          <a:p>
            <a:r>
              <a:rPr lang="pl-PL" dirty="0"/>
              <a:t>Źródła finansowania inwestycji</a:t>
            </a:r>
          </a:p>
          <a:p>
            <a:r>
              <a:rPr lang="pl-PL" dirty="0"/>
              <a:t>Plan ilościowy produkcji</a:t>
            </a:r>
          </a:p>
          <a:p>
            <a:r>
              <a:rPr lang="pl-PL" dirty="0"/>
              <a:t>Zaopatrzenie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300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DC5E21-3BDC-4ED2-9C51-0DED41134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organizacji i zarządzania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06B3E7-3E48-4A5B-A7AF-5ED4C8F49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Schemat organizacyjny</a:t>
            </a:r>
          </a:p>
          <a:p>
            <a:r>
              <a:rPr lang="pl-PL" dirty="0"/>
              <a:t>Zasady zarządzania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21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EBAD21-8E85-449E-8229-3ADB256C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wykładu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FDAA5F-B517-493F-B7E9-9517E4834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Biznesplan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Analiza SWOT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Metoda SMART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Plan marketingowy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Inne elementy biznesplanu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857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8F6E91-FB98-4512-A72F-0D27C1CC7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 </a:t>
            </a:r>
            <a:r>
              <a:rPr lang="en-GB" dirty="0" err="1"/>
              <a:t>zatrudnienia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83F152-3C63-40BC-8B92-2930306D9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Struktura zatrudnienia</a:t>
            </a:r>
          </a:p>
          <a:p>
            <a:r>
              <a:rPr lang="pl-PL" dirty="0"/>
              <a:t>Płace</a:t>
            </a:r>
          </a:p>
          <a:p>
            <a:r>
              <a:rPr lang="pl-PL" dirty="0"/>
              <a:t>System motywacyjny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91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6ABBF1-6312-4ADC-B224-DFD219431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finansowy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4C286D-A29F-47FB-94FC-F96D56D54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Plan przychodów</a:t>
            </a:r>
          </a:p>
          <a:p>
            <a:r>
              <a:rPr lang="pl-PL" dirty="0"/>
              <a:t>Plan kosztów</a:t>
            </a:r>
          </a:p>
          <a:p>
            <a:r>
              <a:rPr lang="pl-PL" dirty="0"/>
              <a:t>Rachunek zysków i strat</a:t>
            </a:r>
          </a:p>
          <a:p>
            <a:r>
              <a:rPr lang="pl-PL" dirty="0"/>
              <a:t>Wyznaczenie progu rentowności</a:t>
            </a:r>
          </a:p>
          <a:p>
            <a:r>
              <a:rPr lang="pl-PL" dirty="0"/>
              <a:t>Plan przepływów pieniężnych</a:t>
            </a:r>
          </a:p>
          <a:p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565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162211-6313-4841-A80B-FD8571E90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83014D-E3BF-4A94-AF70-077E66223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Warto sporządzić biznesplan, nawet jeśli zewnętrzne podmioty tego nie wymagają</a:t>
            </a:r>
          </a:p>
          <a:p>
            <a:r>
              <a:rPr lang="pl-PL" dirty="0"/>
              <a:t>Praca włożona w sporządzenie biznesplanu zwykle zwraca się w postaci lepszych wyników finansowych i bardziej świadomego omijania </a:t>
            </a:r>
            <a:r>
              <a:rPr lang="pl-PL" dirty="0" err="1"/>
              <a:t>ryzyk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72614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9B7A1D-69F2-4525-A14B-466E653DD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bibliografia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624851-B1C9-4203-A78D-83288448D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http://www.zlotefirmy.pl/cele-firmy/</a:t>
            </a:r>
            <a:endParaRPr lang="pl-PL" dirty="0"/>
          </a:p>
          <a:p>
            <a:r>
              <a:rPr lang="en-GB" dirty="0">
                <a:hlinkClick r:id="rId3"/>
              </a:rPr>
              <a:t>https://mfiles.pl/pl/index.php/Zasada_SMART</a:t>
            </a:r>
            <a:endParaRPr lang="pl-PL" dirty="0"/>
          </a:p>
          <a:p>
            <a:r>
              <a:rPr lang="pl-PL" dirty="0">
                <a:hlinkClick r:id="rId4"/>
              </a:rPr>
              <a:t>https://pl.wikipedia.org/wiki/S.M.A.R.T._(zarz%C4%85dzanie)</a:t>
            </a:r>
            <a:endParaRPr lang="pl-PL" dirty="0"/>
          </a:p>
          <a:p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459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CEF570-65EF-49FC-8A93-EAF3D6D7B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447792-8386-438E-BF68-61E5CD6F3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Biznesplan jest dokumentem określającym postępowanie przedsiębiorstwa w pewnym okresie. </a:t>
            </a:r>
          </a:p>
          <a:p>
            <a:r>
              <a:rPr lang="pl-PL" dirty="0"/>
              <a:t>Istotą biznesplanu jest określenie celów oraz ustalenie sposobów, metod i środków ich osiągnięcia. </a:t>
            </a:r>
          </a:p>
          <a:p>
            <a:r>
              <a:rPr lang="pl-PL" dirty="0"/>
              <a:t>Ponieważ przyszłość jest w ograniczonym stopniu przewidywalna - zadaniem biznesplanu jest ograniczenie niepewności, ocena prawdopodobieństwa przyszłych zdarzeń oraz rozpoznanie występujących problemów, a więc także zmniejszenie ryzyka podjęcia błędnych decyzji.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8895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BA0F57-404E-428B-84BC-5A318304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biznesplanu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69DF7C-75A8-4A2B-98FB-713512473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służy do rozwijania pomysłów związanych z prowadzeniem przedsiębiorstwa; dzięki temu popełnia się błędy na papierze, a nie w praktyce,</a:t>
            </a:r>
          </a:p>
          <a:p>
            <a:r>
              <a:rPr lang="pl-PL" dirty="0"/>
              <a:t>służy do oceny działalności przedsiębiorstwa po okresie na jaki był stworzony; uważna obserwacja i analiza wskażą, na ile założenia biznes planu były realne, jakie są osiągnięcia i w których punktach firma odeszła od jego założeń,</a:t>
            </a:r>
          </a:p>
          <a:p>
            <a:r>
              <a:rPr lang="pl-PL" dirty="0"/>
              <a:t>służy jako podstawa wniosku kredytowego oraz ważny dokument przy rozmowach biznesowych (np. przy poszukiwaniu inwestora).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85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E4C6E0-FDE6-49D3-99C1-FF452F519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przykładowa struktura biznesplanu małego przedsiębiorstwa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DD5FA2-B2D2-492D-99EB-4DF3B2333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35986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Streszczenie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Ogólna charakterystyka przedsiębiorstwa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Analiza SWOT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Cele przedsiębiorstwa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Plan marketingowy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Plan działalności operacyjnej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Plan organizacji i zarządzania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Plan zatrudnienia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Harmonogram głównych zamierzeń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Plan finansowy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Ocena finansowa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1041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F9ED1A-79A3-48EB-89B2-CCFF051C9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Ogólna charakterystyka przedsiębiorstwa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C09056-9D14-4D18-B0E4-899F9A777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Nazwa i forma prawna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Przedmiot działalności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Siedziba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Charakterystyka właścicieli/udziałowców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323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80535C-0FD3-4D38-ABF1-F47AE63F6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Analiza </a:t>
            </a:r>
            <a:r>
              <a:rPr lang="pl-PL" dirty="0" err="1"/>
              <a:t>swot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99E9E2-B0D3-4235-9D52-A9898B174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Mocne strony</a:t>
            </a:r>
          </a:p>
          <a:p>
            <a:r>
              <a:rPr lang="pl-PL" dirty="0"/>
              <a:t>Słabe strony</a:t>
            </a:r>
          </a:p>
          <a:p>
            <a:r>
              <a:rPr lang="pl-PL" dirty="0"/>
              <a:t>Szanse </a:t>
            </a:r>
          </a:p>
          <a:p>
            <a:r>
              <a:rPr lang="pl-PL" dirty="0"/>
              <a:t>Zagrożenia</a:t>
            </a:r>
          </a:p>
          <a:p>
            <a:endParaRPr lang="en-GB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B9AA1595-B2DB-8CA0-E3F5-68E446DD56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78803" y="1618594"/>
            <a:ext cx="6096000" cy="3419475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102FD484-C558-FE42-AEB3-AB0389283786}"/>
              </a:ext>
            </a:extLst>
          </p:cNvPr>
          <p:cNvSpPr txBox="1"/>
          <p:nvPr/>
        </p:nvSpPr>
        <p:spPr>
          <a:xfrm>
            <a:off x="5178803" y="5038069"/>
            <a:ext cx="6096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://esheninger.blogspot.com/2017/09/get-your-swot-on.html"/>
              </a:rPr>
              <a:t>To zdjęcie</a:t>
            </a:r>
            <a:r>
              <a:rPr lang="en-GB" sz="900"/>
              <a:t>, autor: Nieznany autor, licencja: </a:t>
            </a:r>
            <a:r>
              <a:rPr lang="en-GB" sz="900">
                <a:hlinkClick r:id="rId4" tooltip="https://creativecommons.org/licenses/by/3.0/"/>
              </a:rPr>
              <a:t>CC BY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2188096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FC005C-B292-431F-84EE-4D283CA8D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sWOT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FF71D1-EAEA-4979-B773-F18E3162B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Analiza SWOT jest elementem analizy strategicznej przedsiębiorstwa i efektywną metodą identyfikacji słabych i silnych stron organizacji oraz badania szans i zagrożeń jakie stoją przed organizacją.</a:t>
            </a:r>
          </a:p>
          <a:p>
            <a:endParaRPr lang="pl-PL" dirty="0"/>
          </a:p>
          <a:p>
            <a:r>
              <a:rPr lang="pl-PL" dirty="0"/>
              <a:t>Nazwa SWOT jest akronimem angielskich słów </a:t>
            </a:r>
            <a:r>
              <a:rPr lang="pl-PL" dirty="0" err="1"/>
              <a:t>Strengths</a:t>
            </a:r>
            <a:r>
              <a:rPr lang="pl-PL" dirty="0"/>
              <a:t> (mocne strony), </a:t>
            </a:r>
            <a:r>
              <a:rPr lang="pl-PL" dirty="0" err="1"/>
              <a:t>Weaknesses</a:t>
            </a:r>
            <a:r>
              <a:rPr lang="pl-PL" dirty="0"/>
              <a:t> (słabe strony), </a:t>
            </a:r>
            <a:r>
              <a:rPr lang="pl-PL" dirty="0" err="1"/>
              <a:t>Opportunities</a:t>
            </a:r>
            <a:r>
              <a:rPr lang="pl-PL" dirty="0"/>
              <a:t> (szanse w otoczeniu), </a:t>
            </a:r>
            <a:r>
              <a:rPr lang="pl-PL" dirty="0" err="1"/>
              <a:t>Threats</a:t>
            </a:r>
            <a:r>
              <a:rPr lang="pl-PL" dirty="0"/>
              <a:t> (zagrożenia w otoczeniu).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00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8C55E-69BA-423D-81D0-B34455C6C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SWOT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D0E89C-62C1-46CB-BA75-21E6DF3AA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SWOT oparta jest na schemacie klasyfikacji dzielącym wszystkie czynniki mające wpływ na bieżącą i przyszłą pozycję przedsiębiorstwa na: </a:t>
            </a:r>
          </a:p>
          <a:p>
            <a:r>
              <a:rPr lang="pl-PL" dirty="0"/>
              <a:t>zewnętrzne w stosunku do organizacji i mające charakter uwarunkowań wewnętrznych, </a:t>
            </a:r>
          </a:p>
          <a:p>
            <a:r>
              <a:rPr lang="pl-PL" dirty="0"/>
              <a:t>wywierające negatywny wpływ na organizację i mające wpływ pozytywny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052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Obwód</Template>
  <TotalTime>1085</TotalTime>
  <Words>1013</Words>
  <Application>Microsoft Office PowerPoint</Application>
  <PresentationFormat>Panoramiczny</PresentationFormat>
  <Paragraphs>121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6" baseType="lpstr">
      <vt:lpstr>Arial</vt:lpstr>
      <vt:lpstr>Tw Cen MT</vt:lpstr>
      <vt:lpstr>Obwód</vt:lpstr>
      <vt:lpstr>biznesplan</vt:lpstr>
      <vt:lpstr>Plan wykładu</vt:lpstr>
      <vt:lpstr>Prezentacja programu PowerPoint</vt:lpstr>
      <vt:lpstr>Funkcje biznesplanu</vt:lpstr>
      <vt:lpstr>przykładowa struktura biznesplanu małego przedsiębiorstwa</vt:lpstr>
      <vt:lpstr>Ogólna charakterystyka przedsiębiorstwa</vt:lpstr>
      <vt:lpstr>Analiza swot</vt:lpstr>
      <vt:lpstr>sWOT</vt:lpstr>
      <vt:lpstr>SWOT</vt:lpstr>
      <vt:lpstr>Szanse – czynniki zewnętrzne pozytywne </vt:lpstr>
      <vt:lpstr>Zagrożenia – czynniki zewnętrzne negatywne</vt:lpstr>
      <vt:lpstr>Mocne strony – czynniki wewnętrzne pozytywne</vt:lpstr>
      <vt:lpstr>Słabe strony – czynniki wewnętrzne negatywne</vt:lpstr>
      <vt:lpstr>Cele przedsiębiorstwa</vt:lpstr>
      <vt:lpstr>Metoda wyznaczania celów S.M.A.R.T.</vt:lpstr>
      <vt:lpstr>Wersja rozszerzona S.M.A.R.T.E.R</vt:lpstr>
      <vt:lpstr>Plan marketingowy</vt:lpstr>
      <vt:lpstr>Plan działalności operacyjnej</vt:lpstr>
      <vt:lpstr>Plan organizacji i zarządzania</vt:lpstr>
      <vt:lpstr>Plan zatrudnienia</vt:lpstr>
      <vt:lpstr>Plan finansowy</vt:lpstr>
      <vt:lpstr>podsumowanie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biznesplan</dc:title>
  <dc:creator>Recenzent</dc:creator>
  <cp:lastModifiedBy>Recenzent</cp:lastModifiedBy>
  <cp:revision>34</cp:revision>
  <dcterms:created xsi:type="dcterms:W3CDTF">2022-02-28T19:12:04Z</dcterms:created>
  <dcterms:modified xsi:type="dcterms:W3CDTF">2022-05-24T12:59:08Z</dcterms:modified>
</cp:coreProperties>
</file>