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74" r:id="rId15"/>
    <p:sldId id="268" r:id="rId16"/>
    <p:sldId id="270" r:id="rId17"/>
    <p:sldId id="269" r:id="rId18"/>
    <p:sldId id="272" r:id="rId19"/>
    <p:sldId id="271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ynagrodzenia.pl/kalkulator-wynagrodz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ca.pl/poradniki/warto-wiedziec/etapy-procesu-rekrutacji-krok-po-kroku_pr-3544.html" TargetMode="External"/><Relationship Id="rId3" Type="http://schemas.openxmlformats.org/officeDocument/2006/relationships/hyperlink" Target="https://www.elevatosoftware.com/blog/rekrutacja-pracownikow/" TargetMode="External"/><Relationship Id="rId7" Type="http://schemas.openxmlformats.org/officeDocument/2006/relationships/hyperlink" Target="https://demotywatory.pl/5023141/Pensja-brutto-vs-pensja-netto" TargetMode="External"/><Relationship Id="rId2" Type="http://schemas.openxmlformats.org/officeDocument/2006/relationships/hyperlink" Target="https://pl.wikipedia.org/wiki/P%C5%82aca_minimal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tofocus.pl/ankiety/12721/rekrutacja-pracownikow-do-warsztatu-ankieta" TargetMode="External"/><Relationship Id="rId5" Type="http://schemas.openxmlformats.org/officeDocument/2006/relationships/hyperlink" Target="https://pl.wikipedia.org/wiki/Bezrobocie_w_Polsce#/media/Plik:Unemployment_rate_in_Poland.png" TargetMode="External"/><Relationship Id="rId4" Type="http://schemas.openxmlformats.org/officeDocument/2006/relationships/hyperlink" Target="https://poradnikprzedsiebiorcy.pl/-czy-wiesz-jak-zmotywowac-pracownikow" TargetMode="External"/><Relationship Id="rId9" Type="http://schemas.openxmlformats.org/officeDocument/2006/relationships/hyperlink" Target="https://obserwatorgospodarczy.pl/2023/10/28/placa-minimalna-w-polsce-w-2024-roku-znow-w-gore-juz-jest-wyzsza-niz-w-us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163F3-8943-448C-804C-530C4CFD8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Rynek pracy, pracownicy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B9771C-8148-43D4-8772-EBF008849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r>
              <a:rPr lang="pl-PL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4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0D5A6-C371-4D79-8A61-2F183DC9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6" y="185159"/>
            <a:ext cx="9905998" cy="837749"/>
          </a:xfrm>
        </p:spPr>
        <p:txBody>
          <a:bodyPr/>
          <a:lstStyle/>
          <a:p>
            <a:r>
              <a:rPr lang="pl-PL" dirty="0"/>
              <a:t>Płaca minimalna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F801D5B-A8AD-4A84-B875-62AA2E4B0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090840"/>
              </p:ext>
            </p:extLst>
          </p:nvPr>
        </p:nvGraphicFramePr>
        <p:xfrm>
          <a:off x="2793999" y="766534"/>
          <a:ext cx="6739468" cy="606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9734">
                  <a:extLst>
                    <a:ext uri="{9D8B030D-6E8A-4147-A177-3AD203B41FA5}">
                      <a16:colId xmlns:a16="http://schemas.microsoft.com/office/drawing/2014/main" val="1113398145"/>
                    </a:ext>
                  </a:extLst>
                </a:gridCol>
                <a:gridCol w="3369734">
                  <a:extLst>
                    <a:ext uri="{9D8B030D-6E8A-4147-A177-3AD203B41FA5}">
                      <a16:colId xmlns:a16="http://schemas.microsoft.com/office/drawing/2014/main" val="2551367232"/>
                    </a:ext>
                  </a:extLst>
                </a:gridCol>
              </a:tblGrid>
              <a:tr h="454452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Minimalne miesięczne wynagrodzenie</a:t>
                      </a:r>
                      <a:br>
                        <a:rPr lang="pl-PL" sz="1400" dirty="0">
                          <a:effectLst/>
                        </a:rPr>
                      </a:br>
                      <a:r>
                        <a:rPr lang="pl-PL" sz="1400" dirty="0">
                          <a:effectLst/>
                        </a:rPr>
                        <a:t>brutto w Polsce w latach 2000-2024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8803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Data wprowadzenia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Stawka minimalna brutto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3037768412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lipca 2024</a:t>
                      </a: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4300,00</a:t>
                      </a: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823369306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</a:rPr>
                        <a:t>1 stycznia 2022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</a:rPr>
                        <a:t>3010,00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3173748436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</a:rPr>
                        <a:t>1 stycznia 2021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2800,00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583699165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2600,00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4079365153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2250,00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1292860186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2100,00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1739551603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2000,00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969176415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1850,00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4248742984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1750,00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141242001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1680,00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3669136999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1600,00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3748725014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1500,00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998049462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1386,00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1803505873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1317,00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901385593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1276,00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1080231455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1126,00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136058737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936,00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073065215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899,10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4083075869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849,00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1445656734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824,00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689277242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800,00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4083452178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stycznia 2001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760,00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2260875453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1 marca 2000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</a:rPr>
                        <a:t>700,00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7" marR="4177" marT="4177" marB="4177" anchor="ctr"/>
                </a:tc>
                <a:extLst>
                  <a:ext uri="{0D108BD9-81ED-4DB2-BD59-A6C34878D82A}">
                    <a16:rowId xmlns:a16="http://schemas.microsoft.com/office/drawing/2014/main" val="3748812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29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4D19D-37E7-4110-C37F-E4E9ACB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F07A1-45B5-E649-66BC-123F19C9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3EFC5B-30FF-8550-8E27-C85418B77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4812"/>
            <a:ext cx="10515600" cy="60483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276230B-C000-AD57-0157-F590A3EBBFCB}"/>
              </a:ext>
            </a:extLst>
          </p:cNvPr>
          <p:cNvSpPr txBox="1"/>
          <p:nvPr/>
        </p:nvSpPr>
        <p:spPr>
          <a:xfrm>
            <a:off x="4167739" y="6582777"/>
            <a:ext cx="6958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https://obserwatorgospodarczy.pl/2023/10/28/placa-minimalna-w-polsce-w-2024-roku-znow-w-gore-juz-jest-wyzsza-niz-w-usa/</a:t>
            </a:r>
          </a:p>
        </p:txBody>
      </p:sp>
    </p:spTree>
    <p:extLst>
      <p:ext uri="{BB962C8B-B14F-4D97-AF65-F5344CB8AC3E}">
        <p14:creationId xmlns:p14="http://schemas.microsoft.com/office/powerpoint/2010/main" val="323662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D39DC9-4489-439E-A31A-9FA41CEB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Klasyfikacja bezrobocia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989455-EAAB-4770-8EAF-DD11E6F0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bezrobocie frykcyjne jest spowodowane mobilnością pracowników, którzy szukają najlepszej dla siebie pracy</a:t>
            </a:r>
          </a:p>
          <a:p>
            <a:r>
              <a:rPr lang="pl-PL" dirty="0"/>
              <a:t>bezrobocie strukturalne występuje gdy struktura zapotrzebowania przedsiębiorstw na pracę nie odpowiada strukturze podaży pracy</a:t>
            </a:r>
          </a:p>
          <a:p>
            <a:r>
              <a:rPr lang="pl-PL" dirty="0"/>
              <a:t>bezrobocie cykliczne - spowodowane jest powtarzającym się co jakiś czas zmniejszeniem popytu w gospodarce</a:t>
            </a:r>
          </a:p>
          <a:p>
            <a:r>
              <a:rPr lang="pl-PL" dirty="0"/>
              <a:t>bezrobocie okresowe</a:t>
            </a:r>
          </a:p>
          <a:p>
            <a:r>
              <a:rPr lang="pl-PL" dirty="0"/>
              <a:t>bezrobocie fikcyjne – bezrobotni z różnych przyczyn nie chcą podjąć pracy</a:t>
            </a:r>
          </a:p>
          <a:p>
            <a:r>
              <a:rPr lang="pl-PL" dirty="0"/>
              <a:t>bezrobocie ukryte </a:t>
            </a:r>
          </a:p>
          <a:p>
            <a:pPr lvl="1"/>
            <a:r>
              <a:rPr lang="pl-PL" dirty="0"/>
              <a:t>bezrobotni nie rejestrują się w UP</a:t>
            </a:r>
          </a:p>
          <a:p>
            <a:pPr lvl="1"/>
            <a:r>
              <a:rPr lang="pl-PL" dirty="0"/>
              <a:t>stworzone są fikcyjne etaty w przedsiębiorstwach państwowych (fikcyjne pełne zatrudnienie)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78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7379D-6343-4F48-98D1-DDB068A4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 pracowników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196801-0D45-4014-8A9E-EF703577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Źródła poszukiwania pracowników:</a:t>
            </a:r>
          </a:p>
          <a:p>
            <a:pPr lvl="1"/>
            <a:r>
              <a:rPr lang="pl-PL" dirty="0"/>
              <a:t>Kanały bezpośrednie (znajomi, rodzina)</a:t>
            </a:r>
          </a:p>
          <a:p>
            <a:pPr lvl="1"/>
            <a:r>
              <a:rPr lang="pl-PL" dirty="0"/>
              <a:t>LinkedIn, </a:t>
            </a:r>
            <a:r>
              <a:rPr lang="pl-PL" dirty="0" err="1"/>
              <a:t>GoldenLine</a:t>
            </a:r>
            <a:endParaRPr lang="pl-PL" dirty="0"/>
          </a:p>
          <a:p>
            <a:pPr lvl="1"/>
            <a:r>
              <a:rPr lang="pl-PL" dirty="0"/>
              <a:t>Facebook, Instagram, Twitter</a:t>
            </a:r>
          </a:p>
          <a:p>
            <a:pPr lvl="1"/>
            <a:r>
              <a:rPr lang="pl-PL" dirty="0"/>
              <a:t>Pracuj.pl lub innego tego typu serwisy</a:t>
            </a:r>
          </a:p>
          <a:p>
            <a:pPr lvl="1"/>
            <a:r>
              <a:rPr lang="en-GB" dirty="0" err="1"/>
              <a:t>serwisy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fora </a:t>
            </a:r>
            <a:r>
              <a:rPr lang="en-GB" dirty="0" err="1"/>
              <a:t>skupiające</a:t>
            </a:r>
            <a:r>
              <a:rPr lang="en-GB" dirty="0"/>
              <a:t> </a:t>
            </a:r>
            <a:r>
              <a:rPr lang="en-GB" dirty="0" err="1"/>
              <a:t>branże</a:t>
            </a:r>
            <a:r>
              <a:rPr lang="en-GB" dirty="0"/>
              <a:t>, jak np.: </a:t>
            </a:r>
            <a:r>
              <a:rPr lang="en-GB" dirty="0" err="1"/>
              <a:t>Behance</a:t>
            </a:r>
            <a:r>
              <a:rPr lang="en-GB" dirty="0"/>
              <a:t> (</a:t>
            </a:r>
            <a:r>
              <a:rPr lang="en-GB" dirty="0" err="1"/>
              <a:t>designerzy</a:t>
            </a:r>
            <a:r>
              <a:rPr lang="en-GB" dirty="0"/>
              <a:t>), </a:t>
            </a:r>
            <a:r>
              <a:rPr lang="en-GB" dirty="0" err="1"/>
              <a:t>Github</a:t>
            </a:r>
            <a:r>
              <a:rPr lang="en-GB" dirty="0"/>
              <a:t> (</a:t>
            </a:r>
            <a:r>
              <a:rPr lang="en-GB" dirty="0" err="1"/>
              <a:t>programiści</a:t>
            </a:r>
            <a:r>
              <a:rPr lang="en-GB" dirty="0"/>
              <a:t>), Stack Overflow (</a:t>
            </a:r>
            <a:r>
              <a:rPr lang="en-GB" dirty="0" err="1"/>
              <a:t>programiści</a:t>
            </a:r>
            <a:r>
              <a:rPr lang="en-GB" dirty="0"/>
              <a:t>), </a:t>
            </a:r>
            <a:r>
              <a:rPr lang="en-GB" dirty="0" err="1"/>
              <a:t>inne</a:t>
            </a:r>
            <a:r>
              <a:rPr lang="en-GB" dirty="0"/>
              <a:t>,</a:t>
            </a:r>
            <a:endParaRPr lang="pl-PL" dirty="0"/>
          </a:p>
          <a:p>
            <a:pPr lvl="1"/>
            <a:r>
              <a:rPr lang="pl-PL" dirty="0"/>
              <a:t>Urzędy Pracy – raczej dotyczy niskowykwalifikowanych pracowników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91BEA0-4037-417E-9B27-D023D1CB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64" y="1473703"/>
            <a:ext cx="3819962" cy="25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F233A-D187-F355-4DB7-12C8A63E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rekrutacji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0D45C4-DCDE-9199-AC26-E2CDDE52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402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Analiza potrzeb przedsiębiorstwa, określenie wymaganych kwalifikacji i liczby kandydatów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Poszukiwanie kandydatów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Selekcja i weryfikacja CV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Rozmowa kwalifikacyjna i inne metody sprawdzenia kompetencji (testy itp.)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Wybór kandydata/kandydatów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Oferta pracy i negocjacje warunków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Podpisanie umowy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0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F85A7-E19F-4E3A-BDB2-98838AA7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Motywowanie pracowników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B92AAF-3B72-481F-8803-8ACFB79D5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6984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motywowanie finansowe - wszelkiego rodzaju nagrody finansowe, czyli premie uznaniowe lub uzależnione od wyników pracy czy podwyżki,</a:t>
            </a:r>
          </a:p>
          <a:p>
            <a:r>
              <a:rPr lang="pl-PL" dirty="0"/>
              <a:t>motywowanie pozapłacowe </a:t>
            </a:r>
          </a:p>
          <a:p>
            <a:pPr lvl="1"/>
            <a:r>
              <a:rPr lang="pl-PL" dirty="0"/>
              <a:t>dodatkowe pakiety ubezpieczeniowe, </a:t>
            </a:r>
          </a:p>
          <a:p>
            <a:pPr lvl="1"/>
            <a:r>
              <a:rPr lang="pl-PL" dirty="0"/>
              <a:t>karnety do kin oraz klubów fitness, </a:t>
            </a:r>
          </a:p>
          <a:p>
            <a:pPr lvl="1"/>
            <a:r>
              <a:rPr lang="pl-PL" dirty="0"/>
              <a:t>kursy i szkolenia, </a:t>
            </a:r>
          </a:p>
          <a:p>
            <a:pPr lvl="1"/>
            <a:r>
              <a:rPr lang="pl-PL" dirty="0"/>
              <a:t>bezpłatny parking</a:t>
            </a:r>
          </a:p>
          <a:p>
            <a:pPr lvl="1"/>
            <a:r>
              <a:rPr lang="pl-PL" dirty="0"/>
              <a:t>wyjazdy integracyjne pracowników, </a:t>
            </a:r>
          </a:p>
          <a:p>
            <a:pPr lvl="1"/>
            <a:r>
              <a:rPr lang="pl-PL" dirty="0"/>
              <a:t>zniżki na produkty firmy, </a:t>
            </a:r>
          </a:p>
          <a:p>
            <a:pPr lvl="1"/>
            <a:r>
              <a:rPr lang="pl-PL" dirty="0"/>
              <a:t>bony świąteczne czy obiady firmowe.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67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EBBA4-C72B-4675-94E3-FCE82437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9725"/>
            <a:ext cx="9905998" cy="1478570"/>
          </a:xfrm>
        </p:spPr>
        <p:txBody>
          <a:bodyPr/>
          <a:lstStyle/>
          <a:p>
            <a:r>
              <a:rPr lang="pl-PL" dirty="0"/>
              <a:t>Inne metody motywowania pozafinansowego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76DBF1-6688-468C-9712-899A7639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8947"/>
            <a:ext cx="9905999" cy="533664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możliwość uczestniczenia w tworzeniu firmy - jeżeli pracodawca daje swoim pracownikom szansę, by mogli zgłaszać pomysły, które potem będą wykorzystywane do rozwoju firmy - da im to poczucie przynależności do organizacji oraz ich istotności. </a:t>
            </a:r>
          </a:p>
          <a:p>
            <a:r>
              <a:rPr lang="pl-PL" dirty="0"/>
              <a:t>Uświadamianie pracownikom ich ważności dla organizacji</a:t>
            </a:r>
          </a:p>
          <a:p>
            <a:r>
              <a:rPr lang="pl-PL" dirty="0"/>
              <a:t>Pochwały i nagrody</a:t>
            </a:r>
          </a:p>
          <a:p>
            <a:r>
              <a:rPr lang="pl-PL" dirty="0"/>
              <a:t>Określenie ścieżki kariery – możliwości awansu</a:t>
            </a:r>
          </a:p>
          <a:p>
            <a:r>
              <a:rPr lang="pl-PL" dirty="0"/>
              <a:t>Możliwość pracy z nowymi technologiami</a:t>
            </a:r>
          </a:p>
          <a:p>
            <a:r>
              <a:rPr lang="pl-PL" dirty="0"/>
              <a:t>Elastyczne godziny pracy i urlopy</a:t>
            </a:r>
          </a:p>
          <a:p>
            <a:r>
              <a:rPr lang="pl-PL" dirty="0"/>
              <a:t>Możliwość pracy zdalnej</a:t>
            </a:r>
          </a:p>
          <a:p>
            <a:r>
              <a:rPr lang="pl-PL" dirty="0"/>
              <a:t>Zainteresowanie potrzebami pracownika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93B1D-7641-4F4A-9800-8E6DB146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umów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D853E-C004-4A35-9EE5-201DE2CF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Umowa o dzieło</a:t>
            </a:r>
          </a:p>
          <a:p>
            <a:r>
              <a:rPr lang="pl-PL" dirty="0"/>
              <a:t>Umowa zlecenie</a:t>
            </a:r>
          </a:p>
          <a:p>
            <a:r>
              <a:rPr lang="pl-PL" dirty="0"/>
              <a:t>Umowa o pracę</a:t>
            </a:r>
          </a:p>
          <a:p>
            <a:r>
              <a:rPr lang="pl-PL" dirty="0"/>
              <a:t>Pracownik kontraktowy (zakłada własną działalność gospodarczą)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5F118-E86D-404C-9C75-C86C7278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Płaca netto i płaca brutto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475ECF-550A-42E0-BEA6-D81B2E0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https://wynagrodzenia.pl/kalkulator-wynagrodzen</a:t>
            </a:r>
            <a:endParaRPr lang="pl-PL" dirty="0"/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79F8FA-1EA2-4AFC-8014-1E79AD2E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58" y="2852368"/>
            <a:ext cx="3936883" cy="38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9DE34F-8E4D-4E65-9B77-BDBFA150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1B2601-9AB2-4F6A-820C-F90296D6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Rynek pracy rządzi się takimi samymi prawami jak każdy inny rynek</a:t>
            </a:r>
          </a:p>
          <a:p>
            <a:r>
              <a:rPr lang="pl-PL" dirty="0"/>
              <a:t>Dobrzy pracownicy to najważniejszy zasób każdego przedsiębiorstwa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04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6B843-4EBA-4EAE-859D-AB466B97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E866A6-C1B9-48ED-B110-99394716B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Charakterystyka rynku pracy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Problematyka bezrobocia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Rekrutacja pracowników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Motywowanie pracowników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69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FBA86-2C34-4BEF-95A5-A93E1515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	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938BA-CEDA-4ECB-B867-4CC05B21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Czarny B. Podstawy Ekonomii,</a:t>
            </a:r>
          </a:p>
          <a:p>
            <a:r>
              <a:rPr lang="en-GB" dirty="0">
                <a:hlinkClick r:id="rId2"/>
              </a:rPr>
              <a:t>https://pl.wikipedia.org/wiki/P%C5%82aca_minimalna</a:t>
            </a:r>
            <a:endParaRPr lang="pl-PL" dirty="0"/>
          </a:p>
          <a:p>
            <a:r>
              <a:rPr lang="pl-PL" dirty="0">
                <a:hlinkClick r:id="rId3"/>
              </a:rPr>
              <a:t>https://www.elevatosoftware.com/blog/rekrutacja-pracownikow/</a:t>
            </a:r>
            <a:endParaRPr lang="pl-PL" dirty="0"/>
          </a:p>
          <a:p>
            <a:r>
              <a:rPr lang="pl-PL" dirty="0">
                <a:hlinkClick r:id="rId4"/>
              </a:rPr>
              <a:t>https://poradnikprzedsiebiorcy.pl/-czy-wiesz-jak-zmotywowac-pracownikow</a:t>
            </a:r>
            <a:endParaRPr lang="pl-PL" dirty="0"/>
          </a:p>
          <a:p>
            <a:r>
              <a:rPr lang="pl-PL" dirty="0">
                <a:hlinkClick r:id="rId5"/>
              </a:rPr>
              <a:t>https://pl.wikipedia.org/wiki/Bezrobocie_w_Polsce#/media/Plik:Unemployment_rate_in_Poland.png</a:t>
            </a:r>
            <a:endParaRPr lang="pl-PL" dirty="0"/>
          </a:p>
          <a:p>
            <a:r>
              <a:rPr lang="pl-PL" dirty="0">
                <a:hlinkClick r:id="rId6"/>
              </a:rPr>
              <a:t>https://motofocus.pl/ankiety/12721/rekrutacja-pracownikow-do-warsztatu-ankieta</a:t>
            </a:r>
            <a:endParaRPr lang="pl-PL" dirty="0"/>
          </a:p>
          <a:p>
            <a:r>
              <a:rPr lang="pl-PL" dirty="0">
                <a:hlinkClick r:id="rId7"/>
              </a:rPr>
              <a:t>https://demotywatory.pl/5023141/Pensja-brutto-vs-pensja-netto</a:t>
            </a:r>
            <a:r>
              <a:rPr lang="pl-PL" dirty="0"/>
              <a:t> </a:t>
            </a:r>
          </a:p>
          <a:p>
            <a:r>
              <a:rPr lang="pl-PL" dirty="0">
                <a:hlinkClick r:id="rId8"/>
              </a:rPr>
              <a:t>https://www.praca.pl/poradniki/warto-wiedziec/etapy-procesu-rekrutacji-krok-po-kroku_pr-3544.html</a:t>
            </a:r>
            <a:endParaRPr lang="pl-PL" dirty="0"/>
          </a:p>
          <a:p>
            <a:r>
              <a:rPr lang="pl-PL" dirty="0">
                <a:hlinkClick r:id="rId9"/>
              </a:rPr>
              <a:t>https://obserwatorgospodarczy.pl/2023/10/28/placa-minimalna-w-polsce-w-2024-roku-znow-w-gore-juz-jest-wyzsza-niz-w-usa/</a:t>
            </a:r>
            <a:r>
              <a:rPr lang="pl-PL" dirty="0"/>
              <a:t>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7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877BC-3B3B-4841-80C5-61814197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zatrudnienia</a:t>
            </a:r>
            <a:endParaRPr lang="en-GB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2DFCCD5-5BBE-4825-8195-5F3B1327E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734" y="2215295"/>
            <a:ext cx="5108870" cy="2852668"/>
          </a:xfrm>
        </p:spPr>
      </p:pic>
    </p:spTree>
    <p:extLst>
      <p:ext uri="{BB962C8B-B14F-4D97-AF65-F5344CB8AC3E}">
        <p14:creationId xmlns:p14="http://schemas.microsoft.com/office/powerpoint/2010/main" val="127660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D9E06D-25A1-4562-8C41-F81C3B5C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60400"/>
            <a:ext cx="9905999" cy="513080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Ludzi aktywnych zawodowo nazywa się zasobem pracy. </a:t>
            </a:r>
          </a:p>
          <a:p>
            <a:r>
              <a:rPr lang="pl-PL" dirty="0"/>
              <a:t>Aktywni zawodowo to pracujący plus bezrobotni.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Pozostała część ludności (w wieku 15 i więcej lat) jest bierna zawodowo. Są to m.in.:</a:t>
            </a:r>
          </a:p>
          <a:p>
            <a:r>
              <a:rPr lang="pl-PL" dirty="0"/>
              <a:t>uczniowie</a:t>
            </a:r>
          </a:p>
          <a:p>
            <a:r>
              <a:rPr lang="pl-PL" dirty="0"/>
              <a:t>emeryci i renciści</a:t>
            </a:r>
          </a:p>
          <a:p>
            <a:r>
              <a:rPr lang="pl-PL" dirty="0"/>
              <a:t>osoby dobrowolnie rezygnujące z pracy w tym:</a:t>
            </a:r>
          </a:p>
          <a:p>
            <a:pPr lvl="1"/>
            <a:r>
              <a:rPr lang="pl-PL" dirty="0"/>
              <a:t>matki wychowujące dzieci,</a:t>
            </a:r>
          </a:p>
          <a:p>
            <a:pPr lvl="1"/>
            <a:r>
              <a:rPr lang="pl-PL" dirty="0"/>
              <a:t>bogaci żyjący z zysku od kapitału lub dochodów współmałżonka,</a:t>
            </a:r>
          </a:p>
          <a:p>
            <a:pPr lvl="1"/>
            <a:r>
              <a:rPr lang="pl-PL" dirty="0"/>
              <a:t>leniwi,</a:t>
            </a:r>
          </a:p>
          <a:p>
            <a:pPr lvl="1"/>
            <a:r>
              <a:rPr lang="pl-PL" dirty="0"/>
              <a:t>zniechęceni do poszukiwania pracy.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3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8FFDF-B8A3-4A31-9BB7-F4FA3DFF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Stopa bezrobocia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1B109-AFD3-4A1C-8CDC-F3DEC911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StB</a:t>
            </a:r>
            <a:r>
              <a:rPr lang="pl-PL" dirty="0"/>
              <a:t> – stopa bezrobocia;</a:t>
            </a:r>
          </a:p>
          <a:p>
            <a:r>
              <a:rPr lang="pl-PL" dirty="0"/>
              <a:t>B – bezrobotni;</a:t>
            </a:r>
          </a:p>
          <a:p>
            <a:r>
              <a:rPr lang="pl-PL" dirty="0"/>
              <a:t>A – aktywni zawodowo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F3A4B0-2871-4599-8CBE-6F915459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68" y="2460848"/>
            <a:ext cx="1907580" cy="13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83C3A3-7ACF-4F59-A520-8B359594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277ACA-42AA-4291-BB65-EAAE812F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7CEEA42-472F-4CE4-AB65-5D0D33558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82" y="696286"/>
            <a:ext cx="7813770" cy="51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3E6BE7-2B8F-4BDF-91D7-FE6C4608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Przepływy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rynku</a:t>
            </a:r>
            <a:r>
              <a:rPr lang="en-GB" dirty="0"/>
              <a:t> </a:t>
            </a:r>
            <a:r>
              <a:rPr lang="en-GB" dirty="0" err="1"/>
              <a:t>pracy</a:t>
            </a:r>
            <a:r>
              <a:rPr lang="en-GB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0B9C2-EDD4-4C49-A82D-7DC9BC294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FEB3B1-8514-46CF-9017-1441CD4A7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96" y="1720948"/>
            <a:ext cx="7110008" cy="48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FF3BDF-6C78-4B4A-AED6-5DA1AC4E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Równowaga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rynku</a:t>
            </a:r>
            <a:r>
              <a:rPr lang="en-GB" dirty="0"/>
              <a:t> </a:t>
            </a:r>
            <a:r>
              <a:rPr lang="en-GB" dirty="0" err="1"/>
              <a:t>pracy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E4767-DB00-4DCD-9CFF-03ADF41B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EF1298-F830-48F9-8E50-A93839A94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58" y="1762333"/>
            <a:ext cx="5993937" cy="46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658C94-8A1A-4A2D-AF11-612474E5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11216"/>
            <a:ext cx="9905998" cy="1478570"/>
          </a:xfrm>
        </p:spPr>
        <p:txBody>
          <a:bodyPr/>
          <a:lstStyle/>
          <a:p>
            <a:r>
              <a:rPr lang="en-GB" dirty="0" err="1"/>
              <a:t>Nierównowaga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rynku</a:t>
            </a:r>
            <a:r>
              <a:rPr lang="en-GB" dirty="0"/>
              <a:t> </a:t>
            </a:r>
            <a:r>
              <a:rPr lang="en-GB" dirty="0" err="1"/>
              <a:t>pracy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F9599-9F19-4257-84C9-55E72AEFD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79" y="6091132"/>
            <a:ext cx="9905999" cy="728134"/>
          </a:xfrm>
        </p:spPr>
        <p:txBody>
          <a:bodyPr/>
          <a:lstStyle/>
          <a:p>
            <a:r>
              <a:rPr lang="pl-PL" dirty="0"/>
              <a:t>nadwyżka podaży nad popytem - bezrobocie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6D0F4-254D-479D-A708-6D902BCB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26" y="766868"/>
            <a:ext cx="5498570" cy="532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4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5681</TotalTime>
  <Words>720</Words>
  <Application>Microsoft Office PowerPoint</Application>
  <PresentationFormat>Panoramiczny</PresentationFormat>
  <Paragraphs>148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Tw Cen MT</vt:lpstr>
      <vt:lpstr>Obwód</vt:lpstr>
      <vt:lpstr>Rynek pracy, pracownicy</vt:lpstr>
      <vt:lpstr>Plan wykładu</vt:lpstr>
      <vt:lpstr>Struktura zatrudnienia</vt:lpstr>
      <vt:lpstr>Prezentacja programu PowerPoint</vt:lpstr>
      <vt:lpstr>Stopa bezrobocia</vt:lpstr>
      <vt:lpstr>Prezentacja programu PowerPoint</vt:lpstr>
      <vt:lpstr>Przepływy na rynku pracy </vt:lpstr>
      <vt:lpstr>Równowaga na rynku pracy</vt:lpstr>
      <vt:lpstr>Nierównowaga na rynku pracy</vt:lpstr>
      <vt:lpstr>Płaca minimalna</vt:lpstr>
      <vt:lpstr>Prezentacja programu PowerPoint</vt:lpstr>
      <vt:lpstr>Klasyfikacja bezrobocia</vt:lpstr>
      <vt:lpstr>Rekrutacja pracowników</vt:lpstr>
      <vt:lpstr>Proces rekrutacji</vt:lpstr>
      <vt:lpstr>Motywowanie pracowników</vt:lpstr>
      <vt:lpstr>Inne metody motywowania pozafinansowego</vt:lpstr>
      <vt:lpstr>Rodzaje umów</vt:lpstr>
      <vt:lpstr>Płaca netto i płaca brutto</vt:lpstr>
      <vt:lpstr>podsumowanie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Rynek pracy</dc:title>
  <dc:creator>Recenzent</dc:creator>
  <cp:lastModifiedBy>Recenzent</cp:lastModifiedBy>
  <cp:revision>32</cp:revision>
  <dcterms:created xsi:type="dcterms:W3CDTF">2022-03-04T13:15:04Z</dcterms:created>
  <dcterms:modified xsi:type="dcterms:W3CDTF">2024-06-10T19:25:17Z</dcterms:modified>
</cp:coreProperties>
</file>